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2" r:id="rId2"/>
    <p:sldId id="266" r:id="rId3"/>
    <p:sldId id="264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C00"/>
    <a:srgbClr val="FFD966"/>
    <a:srgbClr val="FF9300"/>
    <a:srgbClr val="007AAA"/>
    <a:srgbClr val="DEEBF7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77"/>
    <p:restoredTop sz="94651"/>
  </p:normalViewPr>
  <p:slideViewPr>
    <p:cSldViewPr snapToGrid="0" snapToObjects="1">
      <p:cViewPr varScale="1">
        <p:scale>
          <a:sx n="110" d="100"/>
          <a:sy n="110" d="100"/>
        </p:scale>
        <p:origin x="4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BE688F-21D9-014E-9CBA-333CC108C2BC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CBFBEE1D-8E7D-FC49-B3B8-21583200F63A}">
      <dgm:prSet phldrT="[Text]"/>
      <dgm:spPr/>
      <dgm:t>
        <a:bodyPr/>
        <a:lstStyle/>
        <a:p>
          <a:r>
            <a:rPr lang="en-US" dirty="0"/>
            <a:t>Initial Evidence</a:t>
          </a:r>
        </a:p>
      </dgm:t>
    </dgm:pt>
    <dgm:pt modelId="{ED3A4E7A-ED78-F142-9534-BE23735488E4}" type="parTrans" cxnId="{2AC9ADDF-0107-E64A-8516-77CF96095EEB}">
      <dgm:prSet/>
      <dgm:spPr/>
      <dgm:t>
        <a:bodyPr/>
        <a:lstStyle/>
        <a:p>
          <a:endParaRPr lang="en-US"/>
        </a:p>
      </dgm:t>
    </dgm:pt>
    <dgm:pt modelId="{1A13FCC5-D113-CD40-B404-C6CBD27AFD86}" type="sibTrans" cxnId="{2AC9ADDF-0107-E64A-8516-77CF96095EEB}">
      <dgm:prSet/>
      <dgm:spPr/>
      <dgm:t>
        <a:bodyPr/>
        <a:lstStyle/>
        <a:p>
          <a:endParaRPr lang="en-US"/>
        </a:p>
      </dgm:t>
    </dgm:pt>
    <dgm:pt modelId="{3BFE46E0-A2B1-D64F-B6AE-9A9AA4CCB504}">
      <dgm:prSet phldrT="[Text]"/>
      <dgm:spPr/>
      <dgm:t>
        <a:bodyPr/>
        <a:lstStyle/>
        <a:p>
          <a:r>
            <a:rPr lang="en-US" dirty="0"/>
            <a:t>Monitoring\ Evaluation and learning</a:t>
          </a:r>
        </a:p>
      </dgm:t>
    </dgm:pt>
    <dgm:pt modelId="{BE17A18F-890E-B340-AE98-D47F4015C415}" type="parTrans" cxnId="{03E54DF4-A56C-C14E-942F-79CE879CFA51}">
      <dgm:prSet/>
      <dgm:spPr/>
      <dgm:t>
        <a:bodyPr/>
        <a:lstStyle/>
        <a:p>
          <a:endParaRPr lang="en-US"/>
        </a:p>
      </dgm:t>
    </dgm:pt>
    <dgm:pt modelId="{ED9E2BFB-3014-FD4D-B3C1-8F9B614911C0}" type="sibTrans" cxnId="{03E54DF4-A56C-C14E-942F-79CE879CFA51}">
      <dgm:prSet/>
      <dgm:spPr/>
      <dgm:t>
        <a:bodyPr/>
        <a:lstStyle/>
        <a:p>
          <a:endParaRPr lang="en-US"/>
        </a:p>
      </dgm:t>
    </dgm:pt>
    <dgm:pt modelId="{6D7CA88E-CFBF-D04F-AA57-BB4B338BA46A}">
      <dgm:prSet phldrT="[Text]"/>
      <dgm:spPr/>
      <dgm:t>
        <a:bodyPr/>
        <a:lstStyle/>
        <a:p>
          <a:r>
            <a:rPr lang="en-US" dirty="0"/>
            <a:t>Generating Evidence</a:t>
          </a:r>
        </a:p>
      </dgm:t>
    </dgm:pt>
    <dgm:pt modelId="{6E9C4FFD-7C3C-804D-8688-A92B7BE17071}" type="parTrans" cxnId="{E251C92C-CD9E-5349-80F8-76D8096BC92B}">
      <dgm:prSet/>
      <dgm:spPr/>
      <dgm:t>
        <a:bodyPr/>
        <a:lstStyle/>
        <a:p>
          <a:endParaRPr lang="en-US"/>
        </a:p>
      </dgm:t>
    </dgm:pt>
    <dgm:pt modelId="{44F2619F-A434-5F48-AA49-6F6BBAC75AE2}" type="sibTrans" cxnId="{E251C92C-CD9E-5349-80F8-76D8096BC92B}">
      <dgm:prSet/>
      <dgm:spPr/>
      <dgm:t>
        <a:bodyPr/>
        <a:lstStyle/>
        <a:p>
          <a:endParaRPr lang="en-US"/>
        </a:p>
      </dgm:t>
    </dgm:pt>
    <dgm:pt modelId="{AF2AFAA6-3D52-124E-BF18-BCFE7414D1A0}" type="pres">
      <dgm:prSet presAssocID="{A3BE688F-21D9-014E-9CBA-333CC108C2BC}" presName="Name0" presStyleCnt="0">
        <dgm:presLayoutVars>
          <dgm:dir/>
          <dgm:resizeHandles val="exact"/>
        </dgm:presLayoutVars>
      </dgm:prSet>
      <dgm:spPr/>
    </dgm:pt>
    <dgm:pt modelId="{BC763D2C-29D9-5047-BA91-E42C92BEAE6D}" type="pres">
      <dgm:prSet presAssocID="{CBFBEE1D-8E7D-FC49-B3B8-21583200F63A}" presName="node" presStyleLbl="node1" presStyleIdx="0" presStyleCnt="3">
        <dgm:presLayoutVars>
          <dgm:bulletEnabled val="1"/>
        </dgm:presLayoutVars>
      </dgm:prSet>
      <dgm:spPr/>
    </dgm:pt>
    <dgm:pt modelId="{1C493D4A-34C3-DC4D-8423-2DD1536F4500}" type="pres">
      <dgm:prSet presAssocID="{1A13FCC5-D113-CD40-B404-C6CBD27AFD86}" presName="sibTrans" presStyleLbl="sibTrans2D1" presStyleIdx="0" presStyleCnt="2" custScaleX="83579"/>
      <dgm:spPr/>
    </dgm:pt>
    <dgm:pt modelId="{A7A65A7A-84BD-BF49-97FA-2523F918749D}" type="pres">
      <dgm:prSet presAssocID="{1A13FCC5-D113-CD40-B404-C6CBD27AFD86}" presName="connectorText" presStyleLbl="sibTrans2D1" presStyleIdx="0" presStyleCnt="2"/>
      <dgm:spPr/>
    </dgm:pt>
    <dgm:pt modelId="{4C8E521E-6DC1-D14D-B9A8-D567BFBF0D80}" type="pres">
      <dgm:prSet presAssocID="{3BFE46E0-A2B1-D64F-B6AE-9A9AA4CCB504}" presName="node" presStyleLbl="node1" presStyleIdx="1" presStyleCnt="3" custLinFactNeighborX="9249" custLinFactNeighborY="140">
        <dgm:presLayoutVars>
          <dgm:bulletEnabled val="1"/>
        </dgm:presLayoutVars>
      </dgm:prSet>
      <dgm:spPr/>
    </dgm:pt>
    <dgm:pt modelId="{13A7E246-D7D6-9241-9C12-FD5DD1F23693}" type="pres">
      <dgm:prSet presAssocID="{ED9E2BFB-3014-FD4D-B3C1-8F9B614911C0}" presName="sibTrans" presStyleLbl="sibTrans2D1" presStyleIdx="1" presStyleCnt="2"/>
      <dgm:spPr/>
    </dgm:pt>
    <dgm:pt modelId="{7589CA73-4087-9940-8BC2-C308CFB4BFC2}" type="pres">
      <dgm:prSet presAssocID="{ED9E2BFB-3014-FD4D-B3C1-8F9B614911C0}" presName="connectorText" presStyleLbl="sibTrans2D1" presStyleIdx="1" presStyleCnt="2"/>
      <dgm:spPr/>
    </dgm:pt>
    <dgm:pt modelId="{8D37F127-1B90-D84D-9E93-8E2F7936BEEC}" type="pres">
      <dgm:prSet presAssocID="{6D7CA88E-CFBF-D04F-AA57-BB4B338BA46A}" presName="node" presStyleLbl="node1" presStyleIdx="2" presStyleCnt="3" custLinFactNeighborY="1054">
        <dgm:presLayoutVars>
          <dgm:bulletEnabled val="1"/>
        </dgm:presLayoutVars>
      </dgm:prSet>
      <dgm:spPr/>
    </dgm:pt>
  </dgm:ptLst>
  <dgm:cxnLst>
    <dgm:cxn modelId="{E251C92C-CD9E-5349-80F8-76D8096BC92B}" srcId="{A3BE688F-21D9-014E-9CBA-333CC108C2BC}" destId="{6D7CA88E-CFBF-D04F-AA57-BB4B338BA46A}" srcOrd="2" destOrd="0" parTransId="{6E9C4FFD-7C3C-804D-8688-A92B7BE17071}" sibTransId="{44F2619F-A434-5F48-AA49-6F6BBAC75AE2}"/>
    <dgm:cxn modelId="{948B1549-8FB7-2C46-AB3E-0FC263B9C1C0}" type="presOf" srcId="{ED9E2BFB-3014-FD4D-B3C1-8F9B614911C0}" destId="{7589CA73-4087-9940-8BC2-C308CFB4BFC2}" srcOrd="1" destOrd="0" presId="urn:microsoft.com/office/officeart/2005/8/layout/process1"/>
    <dgm:cxn modelId="{71380357-05C9-A549-87D9-F02B9BA9AB76}" type="presOf" srcId="{1A13FCC5-D113-CD40-B404-C6CBD27AFD86}" destId="{1C493D4A-34C3-DC4D-8423-2DD1536F4500}" srcOrd="0" destOrd="0" presId="urn:microsoft.com/office/officeart/2005/8/layout/process1"/>
    <dgm:cxn modelId="{C785F572-AB8B-F148-AE70-132843556545}" type="presOf" srcId="{ED9E2BFB-3014-FD4D-B3C1-8F9B614911C0}" destId="{13A7E246-D7D6-9241-9C12-FD5DD1F23693}" srcOrd="0" destOrd="0" presId="urn:microsoft.com/office/officeart/2005/8/layout/process1"/>
    <dgm:cxn modelId="{F2F6C379-DAEA-704B-8969-E264B8F6D078}" type="presOf" srcId="{6D7CA88E-CFBF-D04F-AA57-BB4B338BA46A}" destId="{8D37F127-1B90-D84D-9E93-8E2F7936BEEC}" srcOrd="0" destOrd="0" presId="urn:microsoft.com/office/officeart/2005/8/layout/process1"/>
    <dgm:cxn modelId="{49F39A80-3C09-4D44-9560-48EF947F4E29}" type="presOf" srcId="{1A13FCC5-D113-CD40-B404-C6CBD27AFD86}" destId="{A7A65A7A-84BD-BF49-97FA-2523F918749D}" srcOrd="1" destOrd="0" presId="urn:microsoft.com/office/officeart/2005/8/layout/process1"/>
    <dgm:cxn modelId="{5BA07A84-EDFB-9E49-A870-00946DB2FFC7}" type="presOf" srcId="{3BFE46E0-A2B1-D64F-B6AE-9A9AA4CCB504}" destId="{4C8E521E-6DC1-D14D-B9A8-D567BFBF0D80}" srcOrd="0" destOrd="0" presId="urn:microsoft.com/office/officeart/2005/8/layout/process1"/>
    <dgm:cxn modelId="{D307E899-B8E6-4048-BDA0-F0A070A6ADC3}" type="presOf" srcId="{CBFBEE1D-8E7D-FC49-B3B8-21583200F63A}" destId="{BC763D2C-29D9-5047-BA91-E42C92BEAE6D}" srcOrd="0" destOrd="0" presId="urn:microsoft.com/office/officeart/2005/8/layout/process1"/>
    <dgm:cxn modelId="{7C27B5C0-8634-2249-AA9C-873D2CE64D40}" type="presOf" srcId="{A3BE688F-21D9-014E-9CBA-333CC108C2BC}" destId="{AF2AFAA6-3D52-124E-BF18-BCFE7414D1A0}" srcOrd="0" destOrd="0" presId="urn:microsoft.com/office/officeart/2005/8/layout/process1"/>
    <dgm:cxn modelId="{2AC9ADDF-0107-E64A-8516-77CF96095EEB}" srcId="{A3BE688F-21D9-014E-9CBA-333CC108C2BC}" destId="{CBFBEE1D-8E7D-FC49-B3B8-21583200F63A}" srcOrd="0" destOrd="0" parTransId="{ED3A4E7A-ED78-F142-9534-BE23735488E4}" sibTransId="{1A13FCC5-D113-CD40-B404-C6CBD27AFD86}"/>
    <dgm:cxn modelId="{03E54DF4-A56C-C14E-942F-79CE879CFA51}" srcId="{A3BE688F-21D9-014E-9CBA-333CC108C2BC}" destId="{3BFE46E0-A2B1-D64F-B6AE-9A9AA4CCB504}" srcOrd="1" destOrd="0" parTransId="{BE17A18F-890E-B340-AE98-D47F4015C415}" sibTransId="{ED9E2BFB-3014-FD4D-B3C1-8F9B614911C0}"/>
    <dgm:cxn modelId="{A08F2CED-9B4C-2C4A-8CE5-0FA7C873BF87}" type="presParOf" srcId="{AF2AFAA6-3D52-124E-BF18-BCFE7414D1A0}" destId="{BC763D2C-29D9-5047-BA91-E42C92BEAE6D}" srcOrd="0" destOrd="0" presId="urn:microsoft.com/office/officeart/2005/8/layout/process1"/>
    <dgm:cxn modelId="{B95FC64A-178D-354D-B210-88ECE1A2CA91}" type="presParOf" srcId="{AF2AFAA6-3D52-124E-BF18-BCFE7414D1A0}" destId="{1C493D4A-34C3-DC4D-8423-2DD1536F4500}" srcOrd="1" destOrd="0" presId="urn:microsoft.com/office/officeart/2005/8/layout/process1"/>
    <dgm:cxn modelId="{BEB63915-C065-434A-BE03-8C9CC5B0E3A9}" type="presParOf" srcId="{1C493D4A-34C3-DC4D-8423-2DD1536F4500}" destId="{A7A65A7A-84BD-BF49-97FA-2523F918749D}" srcOrd="0" destOrd="0" presId="urn:microsoft.com/office/officeart/2005/8/layout/process1"/>
    <dgm:cxn modelId="{31258FC8-F4BC-0E41-AF5F-3D3585E726D8}" type="presParOf" srcId="{AF2AFAA6-3D52-124E-BF18-BCFE7414D1A0}" destId="{4C8E521E-6DC1-D14D-B9A8-D567BFBF0D80}" srcOrd="2" destOrd="0" presId="urn:microsoft.com/office/officeart/2005/8/layout/process1"/>
    <dgm:cxn modelId="{AD6E9369-B441-A84B-98ED-FFBD8DDD8239}" type="presParOf" srcId="{AF2AFAA6-3D52-124E-BF18-BCFE7414D1A0}" destId="{13A7E246-D7D6-9241-9C12-FD5DD1F23693}" srcOrd="3" destOrd="0" presId="urn:microsoft.com/office/officeart/2005/8/layout/process1"/>
    <dgm:cxn modelId="{DC0FD7FE-3BB3-784C-BE3C-163A4A3D7987}" type="presParOf" srcId="{13A7E246-D7D6-9241-9C12-FD5DD1F23693}" destId="{7589CA73-4087-9940-8BC2-C308CFB4BFC2}" srcOrd="0" destOrd="0" presId="urn:microsoft.com/office/officeart/2005/8/layout/process1"/>
    <dgm:cxn modelId="{C7E7D82D-E8BE-A44C-917D-B345D1C4E875}" type="presParOf" srcId="{AF2AFAA6-3D52-124E-BF18-BCFE7414D1A0}" destId="{8D37F127-1B90-D84D-9E93-8E2F7936BEE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63D2C-29D9-5047-BA91-E42C92BEAE6D}">
      <dsp:nvSpPr>
        <dsp:cNvPr id="0" name=""/>
        <dsp:cNvSpPr/>
      </dsp:nvSpPr>
      <dsp:spPr>
        <a:xfrm>
          <a:off x="9427" y="0"/>
          <a:ext cx="2817863" cy="1098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Initial Evidence</a:t>
          </a:r>
        </a:p>
      </dsp:txBody>
      <dsp:txXfrm>
        <a:off x="41602" y="32175"/>
        <a:ext cx="2753513" cy="1034200"/>
      </dsp:txXfrm>
    </dsp:sp>
    <dsp:sp modelId="{1C493D4A-34C3-DC4D-8423-2DD1536F4500}">
      <dsp:nvSpPr>
        <dsp:cNvPr id="0" name=""/>
        <dsp:cNvSpPr/>
      </dsp:nvSpPr>
      <dsp:spPr>
        <a:xfrm>
          <a:off x="3188725" y="199859"/>
          <a:ext cx="545469" cy="6988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3188725" y="339625"/>
        <a:ext cx="381828" cy="419298"/>
      </dsp:txXfrm>
    </dsp:sp>
    <dsp:sp modelId="{4C8E521E-6DC1-D14D-B9A8-D567BFBF0D80}">
      <dsp:nvSpPr>
        <dsp:cNvPr id="0" name=""/>
        <dsp:cNvSpPr/>
      </dsp:nvSpPr>
      <dsp:spPr>
        <a:xfrm>
          <a:off x="4058686" y="0"/>
          <a:ext cx="2817863" cy="1098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Monitoring\ Evaluation and learning</a:t>
          </a:r>
        </a:p>
      </dsp:txBody>
      <dsp:txXfrm>
        <a:off x="4090861" y="32175"/>
        <a:ext cx="2753513" cy="1034200"/>
      </dsp:txXfrm>
    </dsp:sp>
    <dsp:sp modelId="{13A7E246-D7D6-9241-9C12-FD5DD1F23693}">
      <dsp:nvSpPr>
        <dsp:cNvPr id="0" name=""/>
        <dsp:cNvSpPr/>
      </dsp:nvSpPr>
      <dsp:spPr>
        <a:xfrm>
          <a:off x="7132274" y="199859"/>
          <a:ext cx="542134" cy="6988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7132274" y="339625"/>
        <a:ext cx="379494" cy="419298"/>
      </dsp:txXfrm>
    </dsp:sp>
    <dsp:sp modelId="{8D37F127-1B90-D84D-9E93-8E2F7936BEEC}">
      <dsp:nvSpPr>
        <dsp:cNvPr id="0" name=""/>
        <dsp:cNvSpPr/>
      </dsp:nvSpPr>
      <dsp:spPr>
        <a:xfrm>
          <a:off x="7899446" y="0"/>
          <a:ext cx="2817863" cy="1098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Generating Evidence</a:t>
          </a:r>
        </a:p>
      </dsp:txBody>
      <dsp:txXfrm>
        <a:off x="7931621" y="32175"/>
        <a:ext cx="2753513" cy="1034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B62B1-74A3-CE4A-B921-8ECA18BEB68D}" type="datetimeFigureOut">
              <a:rPr lang="en-US" smtClean="0"/>
              <a:t>5/10/22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1715E-058C-9B47-9BD5-E23E53E8F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2792f75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2792f75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22792f75c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22792f75c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4556B-F688-A856-5D1E-4A6C87294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1C951-41A4-FC81-7AAF-4421E899C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EBDCC-13B6-49FB-1965-2F6AA7191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6CC7-ECA2-D843-AF04-9AEA1594888D}" type="datetimeFigureOut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2CEDD-9BB0-C54D-DA6B-B9412E642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7CAA9-99A0-BC2C-49F5-E213EB7CC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3C8F-6A1D-5E43-AB66-3080271D0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71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D68E8-29C1-58EE-3790-3AF451312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81741C-9F67-1401-5A5D-4B31747DE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9F774-15B1-898C-B722-B4696A735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6CC7-ECA2-D843-AF04-9AEA1594888D}" type="datetimeFigureOut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BAC6D-5D0C-6C18-57F8-8EF56523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4BD34-14F6-8416-6C8A-0808F9FA1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3C8F-6A1D-5E43-AB66-3080271D0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5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E16CCA-97F5-3B9A-AB8B-4E29235B7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D2A130-1BC0-976E-1E13-EA0F6E805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83050-CC13-9659-9D36-7E8AD42E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6CC7-ECA2-D843-AF04-9AEA1594888D}" type="datetimeFigureOut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9FF8B-D94F-6A91-7CDE-8E70DA00D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A0DB2-E311-81E4-0500-EFBDEE761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3C8F-6A1D-5E43-AB66-3080271D0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64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6082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91552-EA08-A96B-FA57-F1A7A628B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2BE9A-7A90-FFA8-7DFC-71F656A2A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64420-159C-0991-B9A0-DB4EB95C1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6CC7-ECA2-D843-AF04-9AEA1594888D}" type="datetimeFigureOut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286DE-6855-0C9E-AFE1-6EAAE60D3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76B9D-4040-47E5-03FC-63E4A9116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3C8F-6A1D-5E43-AB66-3080271D0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9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132FD-9978-63A6-75A2-5890DC340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8669C-3B37-6071-392F-DFDCA1958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DFF53-B1B2-639E-9786-011B1690E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6CC7-ECA2-D843-AF04-9AEA1594888D}" type="datetimeFigureOut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78B4F-8F80-C530-1F4D-A58F3A322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247C4-1FA2-C0A4-A1D3-A20B73BD1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3C8F-6A1D-5E43-AB66-3080271D0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3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E5741-768D-0DDD-4BB1-142DDF525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7DF20-860E-A2A7-8DE9-E5B6D2E65A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B57BB-C052-9150-7E5A-E5255ACF4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EB5D1-455C-3265-9960-AFFEF0099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6CC7-ECA2-D843-AF04-9AEA1594888D}" type="datetimeFigureOut">
              <a:rPr lang="en-US" smtClean="0"/>
              <a:t>5/10/22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A37E8-354C-ED31-57B0-88A078819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81ED5-DE49-7629-52B5-4E1626920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3C8F-6A1D-5E43-AB66-3080271D0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0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0E1AE-155C-4FAC-719A-77F22E1D1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3B65F-93E1-E9C0-CC60-74C9D6666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57BE18-6A24-33AA-0B3B-35972996C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9BDBDC-3E82-3F11-B0F8-A2E2B03C80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56DE49-AFF2-BB53-FFDA-8E373C65FB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562C1D-8A2E-2E64-E773-64DC9A2AC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6CC7-ECA2-D843-AF04-9AEA1594888D}" type="datetimeFigureOut">
              <a:rPr lang="en-US" smtClean="0"/>
              <a:t>5/10/22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292304-77A8-76D6-5C30-253F67C65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52AAC0-2E81-B51A-742A-723BE51B9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3C8F-6A1D-5E43-AB66-3080271D0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6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D7CF-551B-C367-C33E-CE0926DD2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49105-D51D-9299-29D9-C6E2ABE5A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6CC7-ECA2-D843-AF04-9AEA1594888D}" type="datetimeFigureOut">
              <a:rPr lang="en-US" smtClean="0"/>
              <a:t>5/10/22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FDE1DC-F3E0-9ED7-1C39-C4DA1A92D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37024-A2DF-573D-21FE-17B667DE5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3C8F-6A1D-5E43-AB66-3080271D0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0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3AE538-9B94-A68E-DA6F-D39C274E8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6CC7-ECA2-D843-AF04-9AEA1594888D}" type="datetimeFigureOut">
              <a:rPr lang="en-US" smtClean="0"/>
              <a:t>5/10/22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539AC2-0951-3BD3-4072-9B046A6D7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D959C-4CFA-61E6-75D0-588ABE27C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3C8F-6A1D-5E43-AB66-3080271D0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9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5DC40-B9E4-F2EF-6C29-9FC1800F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2E379-DAED-95E6-6D42-6F4EF1472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6AFB5C-AD34-C8BD-5D0F-15EB466EE0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DE28C-047C-2743-DA6B-4BA81DBD8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6CC7-ECA2-D843-AF04-9AEA1594888D}" type="datetimeFigureOut">
              <a:rPr lang="en-US" smtClean="0"/>
              <a:t>5/10/22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DB808-C023-F79B-2AE6-4A8CABFE5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37369-E3BE-BDBA-D3C6-6890FC6C8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3C8F-6A1D-5E43-AB66-3080271D0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0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92E47-92D5-2FF2-7DDE-4E1608052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25C6C4-D8EE-EDA3-6624-F6B5CCE887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465A3C-E572-EBC6-B748-FCB6C8BE0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36AD23-107D-61C1-1318-9C7E477A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6CC7-ECA2-D843-AF04-9AEA1594888D}" type="datetimeFigureOut">
              <a:rPr lang="en-US" smtClean="0"/>
              <a:t>5/10/22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2BB92-3410-655E-5159-B2C0FA339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297DC-DF5F-4C13-38A7-88FBE9D36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3C8F-6A1D-5E43-AB66-3080271D0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7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EA91DE-E65A-74DB-B1FC-9C140DB04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29FA7-6DAF-2BE4-6124-1DDD5227C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A0CEF-D847-456B-C2C6-7E1A5297F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76CC7-ECA2-D843-AF04-9AEA1594888D}" type="datetimeFigureOut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B2F4D-4367-DE7D-AA64-550B30418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9707A-4ED2-2CC5-28B4-CB5E89212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73C8F-6A1D-5E43-AB66-3080271D0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5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15600" y="305600"/>
            <a:ext cx="11360800" cy="763600"/>
          </a:xfrm>
          <a:prstGeom prst="rect">
            <a:avLst/>
          </a:prstGeom>
          <a:solidFill>
            <a:srgbClr val="002060"/>
          </a:solidFill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b="1">
                <a:solidFill>
                  <a:srgbClr val="FE9645"/>
                </a:solidFill>
              </a:rPr>
              <a:t>M&amp;E for FPCC: why and how?</a:t>
            </a:r>
            <a:endParaRPr b="1">
              <a:solidFill>
                <a:srgbClr val="FE9645"/>
              </a:solidFill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15601" y="1069200"/>
            <a:ext cx="11360800" cy="4637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-465655">
              <a:buClr>
                <a:schemeClr val="lt1"/>
              </a:buClr>
              <a:buSzPts val="1900"/>
              <a:buFont typeface="Calibri"/>
              <a:buChar char="●"/>
            </a:pPr>
            <a:r>
              <a:rPr lang="en" sz="2533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Establish </a:t>
            </a:r>
            <a:r>
              <a:rPr lang="en" sz="2533" b="1" u="sng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standards of documentation</a:t>
            </a:r>
            <a:r>
              <a:rPr lang="en" sz="2533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of progress at regional and national levels</a:t>
            </a:r>
            <a:endParaRPr sz="2533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5655">
              <a:buClr>
                <a:schemeClr val="lt1"/>
              </a:buClr>
              <a:buSzPts val="1900"/>
              <a:buFont typeface="Calibri"/>
              <a:buChar char="●"/>
            </a:pPr>
            <a:r>
              <a:rPr lang="en" sz="2533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Develop learning/feedback mechanisms to </a:t>
            </a:r>
            <a:r>
              <a:rPr lang="en" sz="2533" b="1" u="sng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support process improvements </a:t>
            </a:r>
            <a:r>
              <a:rPr lang="en" sz="2533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and improve design of further activities</a:t>
            </a:r>
            <a:endParaRPr sz="2533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5655">
              <a:buClr>
                <a:schemeClr val="lt1"/>
              </a:buClr>
              <a:buSzPts val="1900"/>
              <a:buFont typeface="Calibri"/>
              <a:buChar char="●"/>
            </a:pPr>
            <a:r>
              <a:rPr lang="en" sz="2533" b="1" u="sng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Share consistent communications</a:t>
            </a:r>
            <a:r>
              <a:rPr lang="en" sz="2533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that </a:t>
            </a:r>
            <a:r>
              <a:rPr lang="en" sz="2533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emphasise</a:t>
            </a:r>
            <a:r>
              <a:rPr lang="en" sz="2533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tripartite process at all levels, e.g. interactive map of where the MFACCs and Regions are in the building block process</a:t>
            </a:r>
            <a:endParaRPr sz="2533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5655">
              <a:buClr>
                <a:schemeClr val="lt1"/>
              </a:buClr>
              <a:buSzPts val="1900"/>
              <a:buFont typeface="Calibri"/>
              <a:buChar char="●"/>
            </a:pPr>
            <a:r>
              <a:rPr lang="en" sz="2533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Implement M&amp;E </a:t>
            </a:r>
            <a:r>
              <a:rPr lang="en" sz="2533" b="1" u="sng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practices in line with Mind Heart dialogue</a:t>
            </a:r>
            <a:r>
              <a:rPr lang="en" sz="2533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approach </a:t>
            </a:r>
            <a:endParaRPr sz="2533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EF99F0-D6C2-360D-EF0F-881F88F9F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70036"/>
            <a:ext cx="4793309" cy="5029200"/>
          </a:xfr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44CDE56-FF40-3F09-3F36-84AC32E25D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6483641"/>
              </p:ext>
            </p:extLst>
          </p:nvPr>
        </p:nvGraphicFramePr>
        <p:xfrm>
          <a:off x="660400" y="305062"/>
          <a:ext cx="10726738" cy="109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id="{01CDF6FC-AFE9-A752-E493-1EEB8A2808BE}"/>
              </a:ext>
            </a:extLst>
          </p:cNvPr>
          <p:cNvSpPr/>
          <p:nvPr/>
        </p:nvSpPr>
        <p:spPr>
          <a:xfrm>
            <a:off x="4583576" y="1357314"/>
            <a:ext cx="3634702" cy="3419869"/>
          </a:xfrm>
          <a:prstGeom prst="ellipse">
            <a:avLst/>
          </a:prstGeom>
          <a:solidFill>
            <a:srgbClr val="C5E0B4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Institutional/structural/ partnership relations and coordination improvements</a:t>
            </a:r>
          </a:p>
          <a:p>
            <a:r>
              <a:rPr lang="en-US" b="1" dirty="0">
                <a:solidFill>
                  <a:srgbClr val="FF4C00"/>
                </a:solidFill>
              </a:rPr>
              <a:t>PARTICIPATORY PLANNING AND COORDINATION 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D890755-623D-DE00-1EDA-F07E8BF3CF91}"/>
              </a:ext>
            </a:extLst>
          </p:cNvPr>
          <p:cNvSpPr/>
          <p:nvPr/>
        </p:nvSpPr>
        <p:spPr>
          <a:xfrm>
            <a:off x="6118544" y="3429000"/>
            <a:ext cx="3482655" cy="3429000"/>
          </a:xfrm>
          <a:prstGeom prst="ellipse">
            <a:avLst/>
          </a:prstGeom>
          <a:solidFill>
            <a:srgbClr val="007AAA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en-US" dirty="0"/>
            </a:br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Changes in factors affecting children, families, and communities</a:t>
            </a:r>
          </a:p>
          <a:p>
            <a:pPr algn="ctr"/>
            <a:r>
              <a:rPr lang="en-US" b="1" dirty="0">
                <a:solidFill>
                  <a:srgbClr val="FF4C00"/>
                </a:solidFill>
              </a:rPr>
              <a:t>CHILD PRIORITY RESULTS </a:t>
            </a:r>
          </a:p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874C003-B100-44CD-EB9D-097C940434B8}"/>
              </a:ext>
            </a:extLst>
          </p:cNvPr>
          <p:cNvSpPr/>
          <p:nvPr/>
        </p:nvSpPr>
        <p:spPr>
          <a:xfrm>
            <a:off x="7747586" y="1357314"/>
            <a:ext cx="3482655" cy="3630454"/>
          </a:xfrm>
          <a:prstGeom prst="ellipse">
            <a:avLst/>
          </a:prstGeom>
          <a:solidFill>
            <a:srgbClr val="FFD966">
              <a:alpha val="4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en-US" dirty="0"/>
            </a:br>
            <a:endParaRPr lang="en-US" dirty="0"/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Changes in communication and engagement processes</a:t>
            </a:r>
          </a:p>
          <a:p>
            <a:pPr algn="ctr"/>
            <a:r>
              <a:rPr lang="en-US" sz="2000" b="1" dirty="0">
                <a:solidFill>
                  <a:srgbClr val="FF4C00"/>
                </a:solidFill>
              </a:rPr>
              <a:t>MIND HEART</a:t>
            </a:r>
          </a:p>
          <a:p>
            <a:pPr algn="ctr"/>
            <a:endParaRPr lang="en-US" dirty="0"/>
          </a:p>
        </p:txBody>
      </p:sp>
      <p:pic>
        <p:nvPicPr>
          <p:cNvPr id="8" name="Google Shape;55;p13">
            <a:extLst>
              <a:ext uri="{FF2B5EF4-FFF2-40B4-BE49-F238E27FC236}">
                <a16:creationId xmlns:a16="http://schemas.microsoft.com/office/drawing/2014/main" id="{1AF77263-6F8A-0BA8-5114-467FF375395C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31939" y="5636871"/>
            <a:ext cx="2330370" cy="1035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4157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solidFill>
            <a:srgbClr val="92D050"/>
          </a:solidFill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b="1" dirty="0"/>
              <a:t>Key learning points so far:</a:t>
            </a:r>
            <a:endParaRPr b="1" dirty="0"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endParaRPr sz="22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8722">
              <a:spcBef>
                <a:spcPts val="800"/>
              </a:spcBef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2267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Complexity of tools/clarity of purpose</a:t>
            </a:r>
            <a:r>
              <a:rPr lang="en" sz="2267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r>
              <a:rPr lang="en" sz="22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want to know many things but have limited time and capacity.  In order to reduce complexity, need to be very clear on what we are doing. </a:t>
            </a:r>
            <a:endParaRPr sz="22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8722"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2267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Capacities</a:t>
            </a:r>
            <a:r>
              <a:rPr lang="en" sz="22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quality of data collectors/enumerators, time, responsiveness) pilot tool was too long – needs to be reduced) </a:t>
            </a:r>
            <a:endParaRPr sz="22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8722"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2267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involvement</a:t>
            </a:r>
            <a:r>
              <a:rPr lang="en" sz="2267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r>
              <a:rPr lang="en" sz="22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our M and E processes in line with MHF, can the tools be used by local faith actors are does it require </a:t>
            </a:r>
            <a:r>
              <a:rPr lang="en" sz="2267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</a:t>
            </a:r>
            <a:r>
              <a:rPr lang="en-US" sz="22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2267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lized</a:t>
            </a:r>
            <a:r>
              <a:rPr lang="en" sz="22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evaluators – what is the balance?</a:t>
            </a:r>
            <a:endParaRPr sz="22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8722"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2267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Coordination with existing M&amp;E processes </a:t>
            </a:r>
            <a:r>
              <a:rPr lang="en" sz="22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(UNICEF and partners/LFAs/FBOs and streamlining of approaches.  How are we consistent in the tools we use?</a:t>
            </a:r>
            <a:endParaRPr sz="22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8722"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2267" b="1" u="sng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Regional adaptation</a:t>
            </a:r>
            <a:r>
              <a:rPr lang="en-US" sz="2267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: </a:t>
            </a:r>
            <a:r>
              <a:rPr lang="en-US" sz="2267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Each region develops own M and E plan based on original model, importance of understanding how M and E links and informs practice and generates evidence of the practice in the region. </a:t>
            </a:r>
            <a:endParaRPr lang="en-US" sz="2267" u="sng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8BB2BF-6FCD-5EAB-D446-A91EF0AB2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3523" y="172474"/>
            <a:ext cx="8183302" cy="6513051"/>
          </a:xfrm>
        </p:spPr>
      </p:pic>
      <p:pic>
        <p:nvPicPr>
          <p:cNvPr id="3" name="Google Shape;55;p13">
            <a:extLst>
              <a:ext uri="{FF2B5EF4-FFF2-40B4-BE49-F238E27FC236}">
                <a16:creationId xmlns:a16="http://schemas.microsoft.com/office/drawing/2014/main" id="{73C6549D-D6B5-535D-024B-8270E069773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852" y="428263"/>
            <a:ext cx="2955403" cy="14584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267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10676</TotalTime>
  <Words>295</Words>
  <Application>Microsoft Macintosh PowerPoint</Application>
  <PresentationFormat>Widescreen</PresentationFormat>
  <Paragraphs>25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M&amp;E for FPCC: why and how?</vt:lpstr>
      <vt:lpstr>PowerPoint Presentation</vt:lpstr>
      <vt:lpstr>Key learning points so far: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kirstenlmuth@jliflc.com</dc:creator>
  <cp:lastModifiedBy>kirstenlmuth@jliflc.com</cp:lastModifiedBy>
  <cp:revision>8</cp:revision>
  <dcterms:created xsi:type="dcterms:W3CDTF">2022-04-27T16:10:28Z</dcterms:created>
  <dcterms:modified xsi:type="dcterms:W3CDTF">2022-05-09T22:43:49Z</dcterms:modified>
</cp:coreProperties>
</file>