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3" r:id="rId5"/>
    <p:sldMasterId id="2147483686" r:id="rId6"/>
    <p:sldMasterId id="214748369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y="6858000" cx="12192000"/>
  <p:notesSz cx="6858000" cy="9144000"/>
  <p:embeddedFontLst>
    <p:embeddedFont>
      <p:font typeface="Oi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gua93t2OtdPsMhptOTS3a219nv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customschemas.google.com/relationships/presentationmetadata" Target="metadata"/><Relationship Id="rId12" Type="http://schemas.openxmlformats.org/officeDocument/2006/relationships/slide" Target="slides/slide4.xml"/><Relationship Id="rId34" Type="http://schemas.openxmlformats.org/officeDocument/2006/relationships/font" Target="fonts/Oi-regular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1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8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8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8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8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8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8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8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8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8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84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1" name="Google Shape;121;p84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p8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8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85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p8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9" name="Google Shape;129;p85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p85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1" name="Google Shape;131;p8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8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8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8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8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7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87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2" name="Google Shape;142;p87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3" name="Google Shape;143;p8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8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8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8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88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0" name="Google Shape;150;p8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8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89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8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8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8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0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90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9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9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9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ICEF logo_White.png" id="179" name="Google Shape;17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21956" y="5917068"/>
            <a:ext cx="2683955" cy="48342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 txBox="1"/>
          <p:nvPr>
            <p:ph idx="1" type="body"/>
          </p:nvPr>
        </p:nvSpPr>
        <p:spPr>
          <a:xfrm>
            <a:off x="778933" y="393700"/>
            <a:ext cx="6096000" cy="3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2" type="body"/>
          </p:nvPr>
        </p:nvSpPr>
        <p:spPr>
          <a:xfrm>
            <a:off x="778933" y="3476501"/>
            <a:ext cx="6096000" cy="3169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5" name="Google Shape;18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5" name="Google Shape;19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6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6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0"/>
          <p:cNvSpPr/>
          <p:nvPr>
            <p:ph idx="2" type="pic"/>
          </p:nvPr>
        </p:nvSpPr>
        <p:spPr>
          <a:xfrm>
            <a:off x="0" y="657225"/>
            <a:ext cx="4622800" cy="2600326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8" name="Google Shape;28;p40"/>
          <p:cNvSpPr/>
          <p:nvPr>
            <p:ph idx="3" type="pic"/>
          </p:nvPr>
        </p:nvSpPr>
        <p:spPr>
          <a:xfrm>
            <a:off x="7569200" y="3743324"/>
            <a:ext cx="4622800" cy="2600326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9" name="Google Shape;2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6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8" name="Google Shape;208;p6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6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0" name="Google Shape;210;p6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6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2" name="Google Shape;222;p6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3" name="Google Shape;223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6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6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0" name="Google Shape;230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6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6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4" name="Google Shape;264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0" name="Google Shape;270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3" name="Google Shape;283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5" name="Google Shape;285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97" name="Google Shape;297;p4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8" name="Google Shape;298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05" name="Google Shape;305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4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6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3" name="Google Shape;33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5" name="Google Shape;345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8" name="Google Shape;358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0" name="Google Shape;360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7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2" name="Google Shape;372;p7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3" name="Google Shape;373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7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7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0" name="Google Shape;380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7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7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8"/>
          <p:cNvSpPr/>
          <p:nvPr>
            <p:ph idx="2" type="pic"/>
          </p:nvPr>
        </p:nvSpPr>
        <p:spPr>
          <a:xfrm>
            <a:off x="4492600" y="0"/>
            <a:ext cx="7699401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397" name="Google Shape;397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for maps">
  <p:cSld name="Slide for maps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9"/>
          <p:cNvSpPr/>
          <p:nvPr>
            <p:ph idx="2" type="pic"/>
          </p:nvPr>
        </p:nvSpPr>
        <p:spPr>
          <a:xfrm>
            <a:off x="647705" y="1901826"/>
            <a:ext cx="5295900" cy="3856039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79"/>
          <p:cNvSpPr/>
          <p:nvPr>
            <p:ph idx="3" type="pic"/>
          </p:nvPr>
        </p:nvSpPr>
        <p:spPr>
          <a:xfrm>
            <a:off x="660403" y="1902186"/>
            <a:ext cx="5286309" cy="3856064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03" name="Google Shape;403;p79"/>
          <p:cNvSpPr/>
          <p:nvPr>
            <p:ph idx="4" type="pic"/>
          </p:nvPr>
        </p:nvSpPr>
        <p:spPr>
          <a:xfrm>
            <a:off x="6203952" y="1902186"/>
            <a:ext cx="5286309" cy="3856064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04" name="Google Shape;40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0"/>
          <p:cNvSpPr/>
          <p:nvPr>
            <p:ph idx="2" type="pic"/>
          </p:nvPr>
        </p:nvSpPr>
        <p:spPr>
          <a:xfrm>
            <a:off x="0" y="657225"/>
            <a:ext cx="4622800" cy="2600326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09" name="Google Shape;409;p80"/>
          <p:cNvSpPr/>
          <p:nvPr>
            <p:ph idx="3" type="pic"/>
          </p:nvPr>
        </p:nvSpPr>
        <p:spPr>
          <a:xfrm>
            <a:off x="7569200" y="3743324"/>
            <a:ext cx="4622800" cy="2600326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10" name="Google Shape;41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5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5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5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5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2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7" name="Google Shape;247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2" name="Google Shape;322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3" name="Google Shape;32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jp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5" Type="http://schemas.openxmlformats.org/officeDocument/2006/relationships/image" Target="../media/image44.png"/><Relationship Id="rId6" Type="http://schemas.openxmlformats.org/officeDocument/2006/relationships/image" Target="../media/image53.png"/><Relationship Id="rId7" Type="http://schemas.openxmlformats.org/officeDocument/2006/relationships/image" Target="../media/image58.png"/><Relationship Id="rId8" Type="http://schemas.openxmlformats.org/officeDocument/2006/relationships/image" Target="../media/image5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Relationship Id="rId4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35.png"/><Relationship Id="rId13" Type="http://schemas.openxmlformats.org/officeDocument/2006/relationships/image" Target="../media/image2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"/>
          <p:cNvPicPr preferRelativeResize="0"/>
          <p:nvPr/>
        </p:nvPicPr>
        <p:blipFill rotWithShape="1">
          <a:blip r:embed="rId3">
            <a:alphaModFix/>
          </a:blip>
          <a:srcRect b="891" l="0" r="1" t="24137"/>
          <a:stretch/>
        </p:blipFill>
        <p:spPr>
          <a:xfrm>
            <a:off x="-2589240" y="0"/>
            <a:ext cx="9154673" cy="6863475"/>
          </a:xfrm>
          <a:custGeom>
            <a:rect b="b" l="l" r="r" t="t"/>
            <a:pathLst>
              <a:path extrusionOk="0" h="6863485" w="9154693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8" name="Google Shape;418;p1"/>
          <p:cNvPicPr preferRelativeResize="0"/>
          <p:nvPr/>
        </p:nvPicPr>
        <p:blipFill rotWithShape="1">
          <a:blip r:embed="rId4">
            <a:alphaModFix/>
          </a:blip>
          <a:srcRect b="17497" l="0" r="0" t="19999"/>
          <a:stretch/>
        </p:blipFill>
        <p:spPr>
          <a:xfrm>
            <a:off x="4562040" y="3231654"/>
            <a:ext cx="7446597" cy="4865932"/>
          </a:xfrm>
          <a:custGeom>
            <a:rect b="b" l="l" r="r" t="t"/>
            <a:pathLst>
              <a:path extrusionOk="0" h="3351888" w="4397481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19" name="Google Shape;41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3280" y="250194"/>
            <a:ext cx="3445148" cy="132733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"/>
          <p:cNvSpPr txBox="1"/>
          <p:nvPr/>
        </p:nvSpPr>
        <p:spPr>
          <a:xfrm>
            <a:off x="4768938" y="87292"/>
            <a:ext cx="373602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FPCC Regional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Faith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Engagement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Forum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South Aisa</a:t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"/>
          <p:cNvSpPr txBox="1"/>
          <p:nvPr/>
        </p:nvSpPr>
        <p:spPr>
          <a:xfrm>
            <a:off x="8645677" y="2769989"/>
            <a:ext cx="67259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8th to 10th May, 2022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009" y="752069"/>
            <a:ext cx="8328991" cy="615011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0"/>
          <p:cNvSpPr txBox="1"/>
          <p:nvPr/>
        </p:nvSpPr>
        <p:spPr>
          <a:xfrm>
            <a:off x="1784836" y="-8640"/>
            <a:ext cx="12192000" cy="70788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Evidence Based Foundation </a:t>
            </a:r>
            <a:endParaRPr/>
          </a:p>
        </p:txBody>
      </p:sp>
      <p:grpSp>
        <p:nvGrpSpPr>
          <p:cNvPr id="512" name="Google Shape;512;p10"/>
          <p:cNvGrpSpPr/>
          <p:nvPr/>
        </p:nvGrpSpPr>
        <p:grpSpPr>
          <a:xfrm>
            <a:off x="6941857" y="3507792"/>
            <a:ext cx="391885" cy="40369"/>
            <a:chOff x="4980983" y="3114393"/>
            <a:chExt cx="391885" cy="40369"/>
          </a:xfrm>
        </p:grpSpPr>
        <p:sp>
          <p:nvSpPr>
            <p:cNvPr id="513" name="Google Shape;513;p10"/>
            <p:cNvSpPr/>
            <p:nvPr/>
          </p:nvSpPr>
          <p:spPr>
            <a:xfrm rot="23301">
              <a:off x="4981106" y="3115720"/>
              <a:ext cx="391638" cy="37715"/>
            </a:xfrm>
            <a:custGeom>
              <a:rect b="b" l="l" r="r" t="t"/>
              <a:pathLst>
                <a:path extrusionOk="0" h="120000" w="12000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cap="flat" cmpd="sng" w="12700">
              <a:solidFill>
                <a:srgbClr val="487AA8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514" name="Google Shape;514;p10"/>
            <p:cNvSpPr txBox="1"/>
            <p:nvPr/>
          </p:nvSpPr>
          <p:spPr>
            <a:xfrm rot="23301">
              <a:off x="5167134" y="3124787"/>
              <a:ext cx="19581" cy="19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10"/>
          <p:cNvGrpSpPr/>
          <p:nvPr/>
        </p:nvGrpSpPr>
        <p:grpSpPr>
          <a:xfrm>
            <a:off x="76120" y="3570101"/>
            <a:ext cx="2225134" cy="1994481"/>
            <a:chOff x="5372720" y="2280762"/>
            <a:chExt cx="1721958" cy="1721958"/>
          </a:xfrm>
        </p:grpSpPr>
        <p:sp>
          <p:nvSpPr>
            <p:cNvPr id="516" name="Google Shape;516;p10"/>
            <p:cNvSpPr/>
            <p:nvPr/>
          </p:nvSpPr>
          <p:spPr>
            <a:xfrm>
              <a:off x="5372720" y="2280762"/>
              <a:ext cx="1721958" cy="1721958"/>
            </a:xfrm>
            <a:prstGeom prst="ellipse">
              <a:avLst/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0"/>
            <p:cNvSpPr txBox="1"/>
            <p:nvPr/>
          </p:nvSpPr>
          <p:spPr>
            <a:xfrm>
              <a:off x="5624895" y="2532937"/>
              <a:ext cx="1217608" cy="1217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2014 and 2018 Mappings</a:t>
              </a:r>
              <a:endParaRPr/>
            </a:p>
          </p:txBody>
        </p:sp>
      </p:grpSp>
      <p:grpSp>
        <p:nvGrpSpPr>
          <p:cNvPr id="518" name="Google Shape;518;p10"/>
          <p:cNvGrpSpPr/>
          <p:nvPr/>
        </p:nvGrpSpPr>
        <p:grpSpPr>
          <a:xfrm>
            <a:off x="6079846" y="2328756"/>
            <a:ext cx="44501" cy="331647"/>
            <a:chOff x="4118972" y="1935357"/>
            <a:chExt cx="44501" cy="331647"/>
          </a:xfrm>
        </p:grpSpPr>
        <p:sp>
          <p:nvSpPr>
            <p:cNvPr id="519" name="Google Shape;519;p10"/>
            <p:cNvSpPr/>
            <p:nvPr/>
          </p:nvSpPr>
          <p:spPr>
            <a:xfrm rot="-5329422">
              <a:off x="3975751" y="2082323"/>
              <a:ext cx="330942" cy="37715"/>
            </a:xfrm>
            <a:custGeom>
              <a:rect b="b" l="l" r="r" t="t"/>
              <a:pathLst>
                <a:path extrusionOk="0" h="120000" w="12000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cap="flat" cmpd="sng" w="12700">
              <a:solidFill>
                <a:srgbClr val="487AA8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520" name="Google Shape;520;p10"/>
            <p:cNvSpPr txBox="1"/>
            <p:nvPr/>
          </p:nvSpPr>
          <p:spPr>
            <a:xfrm rot="-5329422">
              <a:off x="4132949" y="2092907"/>
              <a:ext cx="16547" cy="16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10"/>
          <p:cNvGrpSpPr/>
          <p:nvPr/>
        </p:nvGrpSpPr>
        <p:grpSpPr>
          <a:xfrm>
            <a:off x="1521304" y="0"/>
            <a:ext cx="2225135" cy="2156907"/>
            <a:chOff x="3228102" y="117985"/>
            <a:chExt cx="1870356" cy="1817940"/>
          </a:xfrm>
        </p:grpSpPr>
        <p:sp>
          <p:nvSpPr>
            <p:cNvPr id="522" name="Google Shape;522;p10"/>
            <p:cNvSpPr/>
            <p:nvPr/>
          </p:nvSpPr>
          <p:spPr>
            <a:xfrm>
              <a:off x="3228102" y="117985"/>
              <a:ext cx="1870356" cy="1817940"/>
            </a:xfrm>
            <a:prstGeom prst="ellipse">
              <a:avLst/>
            </a:prstGeom>
            <a:solidFill>
              <a:srgbClr val="C55A1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0"/>
            <p:cNvSpPr txBox="1"/>
            <p:nvPr/>
          </p:nvSpPr>
          <p:spPr>
            <a:xfrm>
              <a:off x="3502009" y="384216"/>
              <a:ext cx="1322542" cy="1285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Global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Literature/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Evidence Review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endParaRPr/>
            </a:p>
          </p:txBody>
        </p:sp>
      </p:grpSp>
      <p:grpSp>
        <p:nvGrpSpPr>
          <p:cNvPr id="524" name="Google Shape;524;p10"/>
          <p:cNvGrpSpPr/>
          <p:nvPr/>
        </p:nvGrpSpPr>
        <p:grpSpPr>
          <a:xfrm>
            <a:off x="4858179" y="3489886"/>
            <a:ext cx="362096" cy="41284"/>
            <a:chOff x="2897305" y="3096487"/>
            <a:chExt cx="362096" cy="41284"/>
          </a:xfrm>
        </p:grpSpPr>
        <p:sp>
          <p:nvSpPr>
            <p:cNvPr id="525" name="Google Shape;525;p10"/>
            <p:cNvSpPr/>
            <p:nvPr/>
          </p:nvSpPr>
          <p:spPr>
            <a:xfrm rot="-10766061">
              <a:off x="2897482" y="3098272"/>
              <a:ext cx="361741" cy="37715"/>
            </a:xfrm>
            <a:custGeom>
              <a:rect b="b" l="l" r="r" t="t"/>
              <a:pathLst>
                <a:path extrusionOk="0" h="120000" w="12000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cap="flat" cmpd="sng" w="12700">
              <a:solidFill>
                <a:srgbClr val="487AA8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526" name="Google Shape;526;p10"/>
            <p:cNvSpPr txBox="1"/>
            <p:nvPr/>
          </p:nvSpPr>
          <p:spPr>
            <a:xfrm rot="33939">
              <a:off x="3069309" y="3108086"/>
              <a:ext cx="18087" cy="18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10"/>
          <p:cNvGrpSpPr/>
          <p:nvPr/>
        </p:nvGrpSpPr>
        <p:grpSpPr>
          <a:xfrm>
            <a:off x="1668162" y="4610871"/>
            <a:ext cx="2136423" cy="2134217"/>
            <a:chOff x="1175574" y="2245865"/>
            <a:chExt cx="1721958" cy="1721958"/>
          </a:xfrm>
        </p:grpSpPr>
        <p:sp>
          <p:nvSpPr>
            <p:cNvPr id="528" name="Google Shape;528;p10"/>
            <p:cNvSpPr/>
            <p:nvPr/>
          </p:nvSpPr>
          <p:spPr>
            <a:xfrm>
              <a:off x="1175574" y="2245865"/>
              <a:ext cx="1721958" cy="1721958"/>
            </a:xfrm>
            <a:prstGeom prst="ellipse">
              <a:avLst/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0"/>
            <p:cNvSpPr txBox="1"/>
            <p:nvPr/>
          </p:nvSpPr>
          <p:spPr>
            <a:xfrm>
              <a:off x="1427749" y="2498040"/>
              <a:ext cx="1217608" cy="1217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Review of over 40 FBO Toolkits/ Guidance Review</a:t>
              </a:r>
              <a:endParaRPr/>
            </a:p>
          </p:txBody>
        </p:sp>
      </p:grpSp>
      <p:grpSp>
        <p:nvGrpSpPr>
          <p:cNvPr id="530" name="Google Shape;530;p10"/>
          <p:cNvGrpSpPr/>
          <p:nvPr/>
        </p:nvGrpSpPr>
        <p:grpSpPr>
          <a:xfrm>
            <a:off x="6067990" y="4381646"/>
            <a:ext cx="38935" cy="180856"/>
            <a:chOff x="4107116" y="3988247"/>
            <a:chExt cx="38935" cy="180856"/>
          </a:xfrm>
        </p:grpSpPr>
        <p:sp>
          <p:nvSpPr>
            <p:cNvPr id="531" name="Google Shape;531;p10"/>
            <p:cNvSpPr/>
            <p:nvPr/>
          </p:nvSpPr>
          <p:spPr>
            <a:xfrm rot="5376753">
              <a:off x="4036281" y="4059817"/>
              <a:ext cx="180605" cy="37715"/>
            </a:xfrm>
            <a:custGeom>
              <a:rect b="b" l="l" r="r" t="t"/>
              <a:pathLst>
                <a:path extrusionOk="0" h="120000" w="12000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cap="flat" cmpd="sng" w="12700">
              <a:solidFill>
                <a:srgbClr val="487AA8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532" name="Google Shape;532;p10"/>
            <p:cNvSpPr txBox="1"/>
            <p:nvPr/>
          </p:nvSpPr>
          <p:spPr>
            <a:xfrm rot="5376753">
              <a:off x="4122069" y="4074160"/>
              <a:ext cx="9030" cy="9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10"/>
          <p:cNvGrpSpPr/>
          <p:nvPr/>
        </p:nvGrpSpPr>
        <p:grpSpPr>
          <a:xfrm>
            <a:off x="246695" y="1499475"/>
            <a:ext cx="2054559" cy="2122426"/>
            <a:chOff x="3175870" y="4168958"/>
            <a:chExt cx="1914714" cy="1784258"/>
          </a:xfrm>
        </p:grpSpPr>
        <p:sp>
          <p:nvSpPr>
            <p:cNvPr id="534" name="Google Shape;534;p10"/>
            <p:cNvSpPr/>
            <p:nvPr/>
          </p:nvSpPr>
          <p:spPr>
            <a:xfrm>
              <a:off x="3175870" y="4168958"/>
              <a:ext cx="1914714" cy="1784258"/>
            </a:xfrm>
            <a:prstGeom prst="ellipse">
              <a:avLst/>
            </a:prstGeom>
            <a:solidFill>
              <a:srgbClr val="7030A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10"/>
            <p:cNvSpPr txBox="1"/>
            <p:nvPr/>
          </p:nvSpPr>
          <p:spPr>
            <a:xfrm>
              <a:off x="3456273" y="4430257"/>
              <a:ext cx="1353908" cy="1261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17 Country Office Case Studies</a:t>
              </a:r>
              <a:endParaRPr/>
            </a:p>
          </p:txBody>
        </p:sp>
      </p:grpSp>
      <p:pic>
        <p:nvPicPr>
          <p:cNvPr id="536" name="Google Shape;53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56067"/>
            <a:ext cx="1731537" cy="656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095612"/>
            <a:ext cx="12192000" cy="5762388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1"/>
          <p:cNvSpPr txBox="1"/>
          <p:nvPr/>
        </p:nvSpPr>
        <p:spPr>
          <a:xfrm>
            <a:off x="0" y="18394"/>
            <a:ext cx="12192000" cy="1077218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UNICEF Global Consultative Workshop on Faith for SBCC Initiative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Bangkok, Thailand  July, 2018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808"/>
            <a:ext cx="12192000" cy="634779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UNICEF, RFP, JLI Theory of Change on Faith &amp; Positive Change for Children, Families and Communities</a:t>
            </a:r>
            <a:endParaRPr/>
          </a:p>
        </p:txBody>
      </p:sp>
      <p:sp>
        <p:nvSpPr>
          <p:cNvPr id="550" name="Google Shape;550;p12"/>
          <p:cNvSpPr/>
          <p:nvPr/>
        </p:nvSpPr>
        <p:spPr>
          <a:xfrm>
            <a:off x="98539" y="6005641"/>
            <a:ext cx="441550" cy="438702"/>
          </a:xfrm>
          <a:prstGeom prst="ellipse">
            <a:avLst/>
          </a:prstGeom>
          <a:solidFill>
            <a:srgbClr val="00B0F0"/>
          </a:solidFill>
          <a:ln cap="flat" cmpd="sng" w="12700">
            <a:solidFill>
              <a:srgbClr val="007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"/>
          <p:cNvSpPr/>
          <p:nvPr/>
        </p:nvSpPr>
        <p:spPr>
          <a:xfrm>
            <a:off x="638628" y="6005641"/>
            <a:ext cx="367212" cy="400110"/>
          </a:xfrm>
          <a:prstGeom prst="ellipse">
            <a:avLst/>
          </a:prstGeom>
          <a:solidFill>
            <a:srgbClr val="EF9A01"/>
          </a:solidFill>
          <a:ln cap="flat" cmpd="sng" w="12700">
            <a:solidFill>
              <a:srgbClr val="007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"/>
          <p:cNvSpPr/>
          <p:nvPr/>
        </p:nvSpPr>
        <p:spPr>
          <a:xfrm>
            <a:off x="1176160" y="991029"/>
            <a:ext cx="9391650" cy="4838700"/>
          </a:xfrm>
          <a:prstGeom prst="ellipse">
            <a:avLst/>
          </a:prstGeom>
          <a:noFill/>
          <a:ln cap="flat" cmpd="sng" w="381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3"/>
          <p:cNvSpPr txBox="1"/>
          <p:nvPr/>
        </p:nvSpPr>
        <p:spPr>
          <a:xfrm>
            <a:off x="0" y="18394"/>
            <a:ext cx="12192000" cy="58477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 Rocks in 6 Focal Countries</a:t>
            </a:r>
            <a:endParaRPr/>
          </a:p>
        </p:txBody>
      </p:sp>
      <p:pic>
        <p:nvPicPr>
          <p:cNvPr id="558" name="Google Shape;558;p13"/>
          <p:cNvPicPr preferRelativeResize="0"/>
          <p:nvPr/>
        </p:nvPicPr>
        <p:blipFill rotWithShape="1">
          <a:blip r:embed="rId3">
            <a:alphaModFix/>
          </a:blip>
          <a:srcRect b="5517" l="0" r="0" t="0"/>
          <a:stretch/>
        </p:blipFill>
        <p:spPr>
          <a:xfrm flipH="1" rot="8631617">
            <a:off x="4056665" y="4911925"/>
            <a:ext cx="1992896" cy="139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3"/>
          <p:cNvPicPr preferRelativeResize="0"/>
          <p:nvPr/>
        </p:nvPicPr>
        <p:blipFill rotWithShape="1">
          <a:blip r:embed="rId4">
            <a:alphaModFix/>
          </a:blip>
          <a:srcRect b="6665" l="0" r="0" t="0"/>
          <a:stretch/>
        </p:blipFill>
        <p:spPr>
          <a:xfrm rot="-2323772">
            <a:off x="3808637" y="233109"/>
            <a:ext cx="3463637" cy="242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3"/>
          <p:cNvPicPr preferRelativeResize="0"/>
          <p:nvPr/>
        </p:nvPicPr>
        <p:blipFill rotWithShape="1">
          <a:blip r:embed="rId5">
            <a:alphaModFix/>
          </a:blip>
          <a:srcRect b="2586" l="3117" r="3443" t="1655"/>
          <a:stretch/>
        </p:blipFill>
        <p:spPr>
          <a:xfrm rot="-3712639">
            <a:off x="412869" y="1218612"/>
            <a:ext cx="1850233" cy="121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3"/>
          <p:cNvPicPr preferRelativeResize="0"/>
          <p:nvPr/>
        </p:nvPicPr>
        <p:blipFill rotWithShape="1">
          <a:blip r:embed="rId6">
            <a:alphaModFix/>
          </a:blip>
          <a:srcRect b="6969" l="3227" r="3965" t="4796"/>
          <a:stretch/>
        </p:blipFill>
        <p:spPr>
          <a:xfrm rot="-375798">
            <a:off x="-173099" y="3115450"/>
            <a:ext cx="3594577" cy="256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198363">
            <a:off x="9516812" y="1694351"/>
            <a:ext cx="1340221" cy="158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3"/>
          <p:cNvPicPr preferRelativeResize="0"/>
          <p:nvPr/>
        </p:nvPicPr>
        <p:blipFill rotWithShape="1">
          <a:blip r:embed="rId8">
            <a:alphaModFix/>
          </a:blip>
          <a:srcRect b="3332" l="2741" r="2404" t="4737"/>
          <a:stretch/>
        </p:blipFill>
        <p:spPr>
          <a:xfrm rot="-1260345">
            <a:off x="7432740" y="3894512"/>
            <a:ext cx="3297383" cy="239683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3"/>
          <p:cNvSpPr txBox="1"/>
          <p:nvPr/>
        </p:nvSpPr>
        <p:spPr>
          <a:xfrm>
            <a:off x="-36752" y="2509247"/>
            <a:ext cx="22998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South Sudan</a:t>
            </a:r>
            <a:endParaRPr/>
          </a:p>
        </p:txBody>
      </p:sp>
      <p:sp>
        <p:nvSpPr>
          <p:cNvPr id="565" name="Google Shape;565;p13"/>
          <p:cNvSpPr txBox="1"/>
          <p:nvPr/>
        </p:nvSpPr>
        <p:spPr>
          <a:xfrm>
            <a:off x="5838414" y="1377995"/>
            <a:ext cx="22998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Malawi</a:t>
            </a:r>
            <a:endParaRPr/>
          </a:p>
        </p:txBody>
      </p:sp>
      <p:sp>
        <p:nvSpPr>
          <p:cNvPr id="566" name="Google Shape;566;p13"/>
          <p:cNvSpPr txBox="1"/>
          <p:nvPr/>
        </p:nvSpPr>
        <p:spPr>
          <a:xfrm>
            <a:off x="0" y="5109075"/>
            <a:ext cx="22998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Liberia</a:t>
            </a:r>
            <a:endParaRPr/>
          </a:p>
        </p:txBody>
      </p:sp>
      <p:sp>
        <p:nvSpPr>
          <p:cNvPr id="567" name="Google Shape;567;p13"/>
          <p:cNvSpPr txBox="1"/>
          <p:nvPr/>
        </p:nvSpPr>
        <p:spPr>
          <a:xfrm>
            <a:off x="10028323" y="3288645"/>
            <a:ext cx="22998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Kenya</a:t>
            </a:r>
            <a:endParaRPr/>
          </a:p>
        </p:txBody>
      </p:sp>
      <p:sp>
        <p:nvSpPr>
          <p:cNvPr id="568" name="Google Shape;568;p13"/>
          <p:cNvSpPr txBox="1"/>
          <p:nvPr/>
        </p:nvSpPr>
        <p:spPr>
          <a:xfrm>
            <a:off x="4164603" y="6211349"/>
            <a:ext cx="22998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Cameron</a:t>
            </a:r>
            <a:endParaRPr/>
          </a:p>
        </p:txBody>
      </p:sp>
      <p:sp>
        <p:nvSpPr>
          <p:cNvPr id="569" name="Google Shape;569;p13"/>
          <p:cNvSpPr txBox="1"/>
          <p:nvPr/>
        </p:nvSpPr>
        <p:spPr>
          <a:xfrm>
            <a:off x="8109819" y="6037231"/>
            <a:ext cx="22998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Niger</a:t>
            </a:r>
            <a:endParaRPr/>
          </a:p>
        </p:txBody>
      </p:sp>
      <p:sp>
        <p:nvSpPr>
          <p:cNvPr id="570" name="Google Shape;570;p13"/>
          <p:cNvSpPr txBox="1"/>
          <p:nvPr/>
        </p:nvSpPr>
        <p:spPr>
          <a:xfrm>
            <a:off x="2001818" y="2111989"/>
            <a:ext cx="7438425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Faith &amp; Positive Change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Children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Early Adopter Countries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F5496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6" name="Google Shape;576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77" name="Google Shape;5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378" y="428635"/>
            <a:ext cx="12255378" cy="590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450" y="326607"/>
            <a:ext cx="11087100" cy="49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8283" y="5531400"/>
            <a:ext cx="2780834" cy="8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0160" y="5490643"/>
            <a:ext cx="2683559" cy="8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6846" y="5490643"/>
            <a:ext cx="2988673" cy="8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0" r="2126" t="0"/>
          <a:stretch/>
        </p:blipFill>
        <p:spPr>
          <a:xfrm>
            <a:off x="572217" y="512759"/>
            <a:ext cx="11160920" cy="570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0731" y="0"/>
            <a:ext cx="550126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596" name="Google Shape;596;p17"/>
          <p:cNvSpPr txBox="1"/>
          <p:nvPr/>
        </p:nvSpPr>
        <p:spPr>
          <a:xfrm rot="-5400000">
            <a:off x="11049000" y="5230001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UNICEF/UN0306241</a:t>
            </a:r>
            <a:endParaRPr/>
          </a:p>
        </p:txBody>
      </p:sp>
      <p:pic>
        <p:nvPicPr>
          <p:cNvPr id="597" name="Google Shape;597;p17"/>
          <p:cNvPicPr preferRelativeResize="0"/>
          <p:nvPr/>
        </p:nvPicPr>
        <p:blipFill rotWithShape="1">
          <a:blip r:embed="rId4">
            <a:alphaModFix/>
          </a:blip>
          <a:srcRect b="2735" l="1995" r="0" t="0"/>
          <a:stretch/>
        </p:blipFill>
        <p:spPr>
          <a:xfrm>
            <a:off x="6690731" y="0"/>
            <a:ext cx="5501269" cy="3774928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7"/>
          <p:cNvSpPr txBox="1"/>
          <p:nvPr/>
        </p:nvSpPr>
        <p:spPr>
          <a:xfrm>
            <a:off x="0" y="123375"/>
            <a:ext cx="6690729" cy="8219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Oi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rPr>
              <a:t>Key Objectives of the Campaign</a:t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17"/>
          <p:cNvGrpSpPr/>
          <p:nvPr/>
        </p:nvGrpSpPr>
        <p:grpSpPr>
          <a:xfrm>
            <a:off x="224846" y="1200522"/>
            <a:ext cx="6216638" cy="5472722"/>
            <a:chOff x="275283" y="1261903"/>
            <a:chExt cx="6216638" cy="5472722"/>
          </a:xfrm>
        </p:grpSpPr>
        <p:sp>
          <p:nvSpPr>
            <p:cNvPr id="600" name="Google Shape;600;p17"/>
            <p:cNvSpPr/>
            <p:nvPr/>
          </p:nvSpPr>
          <p:spPr>
            <a:xfrm>
              <a:off x="275284" y="1261903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Manage communication, misinformation and rumours</a:t>
              </a:r>
              <a:endPara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275284" y="2174683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Dispel fear, stigma, discrimination, reduce tensions and promote social harmony </a:t>
              </a: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275284" y="3087463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Promote </a:t>
              </a:r>
              <a:r>
                <a:rPr lang="en-US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adaptation of  </a:t>
              </a:r>
              <a:r>
                <a:rPr b="0" i="0" lang="en-US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religious gatherings, practices rituals, handwashing &amp; hygiene</a:t>
              </a: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275284" y="4000243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275284" y="4913023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275283" y="5885205"/>
              <a:ext cx="6216637" cy="849420"/>
            </a:xfrm>
            <a:custGeom>
              <a:rect b="b" l="l" r="r" t="t"/>
              <a:pathLst>
                <a:path extrusionOk="0" h="849420" w="6216637">
                  <a:moveTo>
                    <a:pt x="0" y="141573"/>
                  </a:moveTo>
                  <a:cubicBezTo>
                    <a:pt x="0" y="63384"/>
                    <a:pt x="63384" y="0"/>
                    <a:pt x="141573" y="0"/>
                  </a:cubicBezTo>
                  <a:lnTo>
                    <a:pt x="6075064" y="0"/>
                  </a:lnTo>
                  <a:cubicBezTo>
                    <a:pt x="6153253" y="0"/>
                    <a:pt x="6216637" y="63384"/>
                    <a:pt x="6216637" y="141573"/>
                  </a:cubicBezTo>
                  <a:lnTo>
                    <a:pt x="6216637" y="707847"/>
                  </a:lnTo>
                  <a:cubicBezTo>
                    <a:pt x="6216637" y="786036"/>
                    <a:pt x="6153253" y="849420"/>
                    <a:pt x="6075064" y="849420"/>
                  </a:cubicBezTo>
                  <a:lnTo>
                    <a:pt x="141573" y="849420"/>
                  </a:lnTo>
                  <a:cubicBezTo>
                    <a:pt x="63384" y="849420"/>
                    <a:pt x="0" y="786036"/>
                    <a:pt x="0" y="707847"/>
                  </a:cubicBezTo>
                  <a:lnTo>
                    <a:pt x="0" y="141573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25275" lIns="125275" spcFirstLastPara="1" rIns="125275" wrap="square" tIns="125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6" name="Google Shape;606;p17"/>
          <p:cNvPicPr preferRelativeResize="0"/>
          <p:nvPr/>
        </p:nvPicPr>
        <p:blipFill rotWithShape="1">
          <a:blip r:embed="rId5">
            <a:alphaModFix/>
          </a:blip>
          <a:srcRect b="3902" l="1889" r="8028" t="0"/>
          <a:stretch/>
        </p:blipFill>
        <p:spPr>
          <a:xfrm>
            <a:off x="6690729" y="-1940"/>
            <a:ext cx="5501271" cy="30552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17"/>
          <p:cNvGrpSpPr/>
          <p:nvPr/>
        </p:nvGrpSpPr>
        <p:grpSpPr>
          <a:xfrm>
            <a:off x="6664967" y="3041335"/>
            <a:ext cx="5501271" cy="3780008"/>
            <a:chOff x="0" y="0"/>
            <a:chExt cx="12192000" cy="6857999"/>
          </a:xfrm>
        </p:grpSpPr>
        <p:pic>
          <p:nvPicPr>
            <p:cNvPr id="608" name="Google Shape;608;p17"/>
            <p:cNvPicPr preferRelativeResize="0"/>
            <p:nvPr/>
          </p:nvPicPr>
          <p:blipFill rotWithShape="1">
            <a:blip r:embed="rId6">
              <a:alphaModFix/>
            </a:blip>
            <a:srcRect b="15687" l="0" r="10180" t="0"/>
            <a:stretch/>
          </p:blipFill>
          <p:spPr>
            <a:xfrm>
              <a:off x="2878999" y="3703552"/>
              <a:ext cx="4521310" cy="3141747"/>
            </a:xfrm>
            <a:prstGeom prst="rect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09" name="Google Shape;609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3693636"/>
              <a:ext cx="2878999" cy="3164363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mck0259o" id="610" name="Google Shape;610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0"/>
              <a:ext cx="6038910" cy="371625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11" name="Google Shape;611;p17"/>
            <p:cNvPicPr preferRelativeResize="0"/>
            <p:nvPr/>
          </p:nvPicPr>
          <p:blipFill rotWithShape="1">
            <a:blip r:embed="rId9">
              <a:alphaModFix/>
            </a:blip>
            <a:srcRect b="12519" l="0" r="0" t="0"/>
            <a:stretch/>
          </p:blipFill>
          <p:spPr>
            <a:xfrm>
              <a:off x="6038910" y="0"/>
              <a:ext cx="6153090" cy="3693636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12" name="Google Shape;612;p17"/>
            <p:cNvPicPr preferRelativeResize="0"/>
            <p:nvPr/>
          </p:nvPicPr>
          <p:blipFill rotWithShape="1">
            <a:blip r:embed="rId10">
              <a:alphaModFix/>
            </a:blip>
            <a:srcRect b="19332" l="0" r="0" t="0"/>
            <a:stretch/>
          </p:blipFill>
          <p:spPr>
            <a:xfrm>
              <a:off x="7400309" y="3693636"/>
              <a:ext cx="4791691" cy="3164363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613" name="Google Shape;613;p17"/>
          <p:cNvSpPr/>
          <p:nvPr/>
        </p:nvSpPr>
        <p:spPr>
          <a:xfrm>
            <a:off x="275284" y="4220984"/>
            <a:ext cx="6229590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 specific needs of vulnerable groups</a:t>
            </a:r>
            <a:endParaRPr/>
          </a:p>
        </p:txBody>
      </p:sp>
      <p:sp>
        <p:nvSpPr>
          <p:cNvPr id="614" name="Google Shape;614;p17"/>
          <p:cNvSpPr txBox="1"/>
          <p:nvPr/>
        </p:nvSpPr>
        <p:spPr>
          <a:xfrm>
            <a:off x="358636" y="4882635"/>
            <a:ext cx="633209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Prevent violence against children/youth                 and their active engagement in the initiative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7"/>
          <p:cNvSpPr txBox="1"/>
          <p:nvPr/>
        </p:nvSpPr>
        <p:spPr>
          <a:xfrm>
            <a:off x="445168" y="5851256"/>
            <a:ext cx="58232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Promote and support the recovery of social services, </a:t>
            </a:r>
            <a:r>
              <a:rPr lang="en-US" sz="2200">
                <a:solidFill>
                  <a:schemeClr val="lt1"/>
                </a:solidFill>
              </a:rPr>
              <a:t>resilience</a:t>
            </a:r>
            <a:r>
              <a:rPr lang="en-U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return to normalcy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8250" y="1"/>
            <a:ext cx="8373110" cy="670115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8"/>
          <p:cNvSpPr txBox="1"/>
          <p:nvPr/>
        </p:nvSpPr>
        <p:spPr>
          <a:xfrm>
            <a:off x="-15240" y="1"/>
            <a:ext cx="3688080" cy="6857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8"/>
          <p:cNvSpPr txBox="1"/>
          <p:nvPr/>
        </p:nvSpPr>
        <p:spPr>
          <a:xfrm>
            <a:off x="543560" y="802640"/>
            <a:ext cx="312928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Global Thematic COVID-19 Guides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support of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Faith in Action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Pandemic Response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920" y="707886"/>
            <a:ext cx="9662160" cy="367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9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FPCC WEB PLATFORM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https://www.faith4positivechange.org/</a:t>
            </a:r>
            <a:endParaRPr/>
          </a:p>
        </p:txBody>
      </p:sp>
      <p:pic>
        <p:nvPicPr>
          <p:cNvPr id="629" name="Google Shape;62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1440" y="4342262"/>
            <a:ext cx="9565640" cy="3736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053194"/>
            <a:ext cx="5925139" cy="14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"/>
          <p:cNvSpPr txBox="1"/>
          <p:nvPr/>
        </p:nvSpPr>
        <p:spPr>
          <a:xfrm>
            <a:off x="0" y="18394"/>
            <a:ext cx="12192000" cy="101566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Central SBC Role in Community System Strengthening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554" y="2073613"/>
            <a:ext cx="1126807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"/>
          <p:cNvSpPr txBox="1"/>
          <p:nvPr/>
        </p:nvSpPr>
        <p:spPr>
          <a:xfrm>
            <a:off x="575554" y="1410511"/>
            <a:ext cx="5270769" cy="5311302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"/>
          <p:cNvSpPr txBox="1"/>
          <p:nvPr/>
        </p:nvSpPr>
        <p:spPr>
          <a:xfrm>
            <a:off x="540488" y="1242625"/>
            <a:ext cx="5340900" cy="83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Establishing Community Partnerships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Scale to Deliver Results for Children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001" id="634" name="Google Shape;6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39372"/>
            <a:ext cx="5915185" cy="422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3550" y="1083075"/>
            <a:ext cx="6208450" cy="55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0"/>
          <p:cNvSpPr/>
          <p:nvPr/>
        </p:nvSpPr>
        <p:spPr>
          <a:xfrm>
            <a:off x="490514" y="228599"/>
            <a:ext cx="1119348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IN-DEPTH MIND-HEART DIALOGUE WEBINARS 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of mapping exercise with Faith leaders to identify where COVID-19 rumors and misinformation spread in their communities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62" y="874001"/>
            <a:ext cx="11844338" cy="595134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1"/>
          <p:cNvSpPr txBox="1"/>
          <p:nvPr/>
        </p:nvSpPr>
        <p:spPr>
          <a:xfrm>
            <a:off x="0" y="18394"/>
            <a:ext cx="12192000" cy="58477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Core Resources for FPCC Global Scale Up and Roll-Out 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186" y="824470"/>
            <a:ext cx="842962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5558" y="1624570"/>
            <a:ext cx="7420883" cy="528804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2"/>
          <p:cNvSpPr txBox="1"/>
          <p:nvPr/>
        </p:nvSpPr>
        <p:spPr>
          <a:xfrm>
            <a:off x="0" y="18394"/>
            <a:ext cx="12192000" cy="58477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FPCC Training Model  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23"/>
          <p:cNvGrpSpPr/>
          <p:nvPr/>
        </p:nvGrpSpPr>
        <p:grpSpPr>
          <a:xfrm>
            <a:off x="3114163" y="939412"/>
            <a:ext cx="5670279" cy="6001178"/>
            <a:chOff x="2286396" y="-290278"/>
            <a:chExt cx="5670279" cy="6001178"/>
          </a:xfrm>
        </p:grpSpPr>
        <p:sp>
          <p:nvSpPr>
            <p:cNvPr id="655" name="Google Shape;655;p23"/>
            <p:cNvSpPr/>
            <p:nvPr/>
          </p:nvSpPr>
          <p:spPr>
            <a:xfrm>
              <a:off x="3238208" y="-290278"/>
              <a:ext cx="3592443" cy="2571458"/>
            </a:xfrm>
            <a:prstGeom prst="triangle">
              <a:avLst>
                <a:gd fmla="val 50000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3"/>
            <p:cNvSpPr txBox="1"/>
            <p:nvPr/>
          </p:nvSpPr>
          <p:spPr>
            <a:xfrm>
              <a:off x="4136319" y="995451"/>
              <a:ext cx="1796221" cy="1285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4775" lIns="224775" spcFirstLastPara="1" rIns="224775" wrap="square" tIns="224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900"/>
                <a:buFont typeface="Calibri"/>
                <a:buNone/>
              </a:pPr>
              <a:r>
                <a:t/>
              </a:r>
              <a:endParaRPr sz="5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2286396" y="1832830"/>
              <a:ext cx="3332396" cy="3016315"/>
            </a:xfrm>
            <a:prstGeom prst="triangle">
              <a:avLst>
                <a:gd fmla="val 50000" name="adj"/>
              </a:avLst>
            </a:prstGeom>
            <a:solidFill>
              <a:srgbClr val="00B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3"/>
            <p:cNvSpPr txBox="1"/>
            <p:nvPr/>
          </p:nvSpPr>
          <p:spPr>
            <a:xfrm>
              <a:off x="3119495" y="3340988"/>
              <a:ext cx="1666198" cy="1508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Calibri"/>
                <a:buNone/>
              </a:pPr>
              <a:r>
                <a:t/>
              </a:r>
              <a:endParaRPr sz="6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 rot="10800000">
              <a:off x="2574030" y="1175949"/>
              <a:ext cx="5252013" cy="4534951"/>
            </a:xfrm>
            <a:prstGeom prst="triangle">
              <a:avLst>
                <a:gd fmla="val 50000" name="adj"/>
              </a:avLst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3"/>
            <p:cNvSpPr txBox="1"/>
            <p:nvPr/>
          </p:nvSpPr>
          <p:spPr>
            <a:xfrm>
              <a:off x="3887033" y="1175949"/>
              <a:ext cx="2626007" cy="2267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Calibri"/>
                <a:buNone/>
              </a:pPr>
              <a:r>
                <a:t/>
              </a: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5677339" y="2896844"/>
              <a:ext cx="2279336" cy="1971281"/>
            </a:xfrm>
            <a:prstGeom prst="triangle">
              <a:avLst>
                <a:gd fmla="val 50000" name="adj"/>
              </a:avLst>
            </a:prstGeom>
            <a:solidFill>
              <a:srgbClr val="00B0F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3"/>
            <p:cNvSpPr txBox="1"/>
            <p:nvPr/>
          </p:nvSpPr>
          <p:spPr>
            <a:xfrm>
              <a:off x="6247173" y="3882485"/>
              <a:ext cx="1139668" cy="9856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alibri"/>
                <a:buNone/>
              </a:pPr>
              <a:r>
                <a:t/>
              </a:r>
              <a:endPara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3" name="Google Shape;663;p23"/>
          <p:cNvSpPr/>
          <p:nvPr/>
        </p:nvSpPr>
        <p:spPr>
          <a:xfrm>
            <a:off x="342800" y="1970908"/>
            <a:ext cx="2911365" cy="275371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23"/>
          <p:cNvSpPr txBox="1"/>
          <p:nvPr/>
        </p:nvSpPr>
        <p:spPr>
          <a:xfrm>
            <a:off x="824807" y="2382335"/>
            <a:ext cx="1966984" cy="3262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Regional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Tripartite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Coordination Groups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23"/>
          <p:cNvSpPr txBox="1"/>
          <p:nvPr/>
        </p:nvSpPr>
        <p:spPr>
          <a:xfrm>
            <a:off x="1355478" y="1659417"/>
            <a:ext cx="903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RFP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66" name="Google Shape;666;p23"/>
          <p:cNvSpPr txBox="1"/>
          <p:nvPr/>
        </p:nvSpPr>
        <p:spPr>
          <a:xfrm>
            <a:off x="2640543" y="4743931"/>
            <a:ext cx="9050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UNICEF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3"/>
          <p:cNvSpPr txBox="1"/>
          <p:nvPr/>
        </p:nvSpPr>
        <p:spPr>
          <a:xfrm>
            <a:off x="178559" y="4784353"/>
            <a:ext cx="12420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JLI / FBOs</a:t>
            </a:r>
            <a:endParaRPr/>
          </a:p>
        </p:txBody>
      </p:sp>
      <p:grpSp>
        <p:nvGrpSpPr>
          <p:cNvPr id="668" name="Google Shape;668;p23"/>
          <p:cNvGrpSpPr/>
          <p:nvPr/>
        </p:nvGrpSpPr>
        <p:grpSpPr>
          <a:xfrm>
            <a:off x="8654957" y="2210885"/>
            <a:ext cx="3352703" cy="3411664"/>
            <a:chOff x="744637" y="-15399"/>
            <a:chExt cx="3352703" cy="3411664"/>
          </a:xfrm>
        </p:grpSpPr>
        <p:sp>
          <p:nvSpPr>
            <p:cNvPr id="669" name="Google Shape;669;p23"/>
            <p:cNvSpPr/>
            <p:nvPr/>
          </p:nvSpPr>
          <p:spPr>
            <a:xfrm>
              <a:off x="1724172" y="1130109"/>
              <a:ext cx="1371967" cy="1186807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3"/>
            <p:cNvSpPr txBox="1"/>
            <p:nvPr/>
          </p:nvSpPr>
          <p:spPr>
            <a:xfrm>
              <a:off x="1951526" y="1326780"/>
              <a:ext cx="917259" cy="793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r>
                <a:rPr b="1" lang="en-US"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National </a:t>
              </a:r>
              <a:r>
                <a:rPr b="1"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Coordinating Committees 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 Children, Families  &amp; Communities</a:t>
              </a:r>
              <a:endParaRPr/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2588075" y="529772"/>
              <a:ext cx="517639" cy="446014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F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1769451" y="-15399"/>
              <a:ext cx="1309897" cy="1109657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3"/>
            <p:cNvSpPr txBox="1"/>
            <p:nvPr/>
          </p:nvSpPr>
          <p:spPr>
            <a:xfrm>
              <a:off x="1984285" y="166594"/>
              <a:ext cx="880229" cy="7456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Humanitarian    Action &amp; Community Engagement</a:t>
              </a:r>
              <a:endParaRPr/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3192200" y="1363581"/>
              <a:ext cx="517639" cy="446014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F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2799912" y="524398"/>
              <a:ext cx="1297428" cy="1156734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3"/>
            <p:cNvSpPr txBox="1"/>
            <p:nvPr/>
          </p:nvSpPr>
          <p:spPr>
            <a:xfrm>
              <a:off x="3019211" y="719916"/>
              <a:ext cx="858830" cy="765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00" lIns="16500" spcFirstLastPara="1" rIns="16500" wrap="square" tIns="165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Violence Against Children Committees VAC, CM, FGM  </a:t>
              </a:r>
              <a:endParaRPr/>
            </a:p>
          </p:txBody>
        </p:sp>
        <p:sp>
          <p:nvSpPr>
            <p:cNvPr id="677" name="Google Shape;677;p23"/>
            <p:cNvSpPr/>
            <p:nvPr/>
          </p:nvSpPr>
          <p:spPr>
            <a:xfrm>
              <a:off x="2772536" y="2304796"/>
              <a:ext cx="517639" cy="446014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F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2823736" y="1755157"/>
              <a:ext cx="1241572" cy="1136279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3"/>
            <p:cNvSpPr txBox="1"/>
            <p:nvPr/>
          </p:nvSpPr>
          <p:spPr>
            <a:xfrm>
              <a:off x="3037786" y="1951054"/>
              <a:ext cx="813472" cy="744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00" lIns="16500" spcFirstLastPara="1" rIns="16500" wrap="square" tIns="165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Early Childhood &amp; Education 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Committees </a:t>
              </a:r>
              <a:endParaRPr/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1731513" y="2402498"/>
              <a:ext cx="517639" cy="446014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F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1765786" y="2359315"/>
              <a:ext cx="1263957" cy="1036950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3"/>
            <p:cNvSpPr txBox="1"/>
            <p:nvPr/>
          </p:nvSpPr>
          <p:spPr>
            <a:xfrm>
              <a:off x="1969868" y="2526744"/>
              <a:ext cx="855793" cy="702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Child Health Mental Health and Nutrition Committees </a:t>
              </a:r>
              <a:endParaRPr/>
            </a:p>
          </p:txBody>
        </p:sp>
        <p:sp>
          <p:nvSpPr>
            <p:cNvPr id="683" name="Google Shape;683;p23"/>
            <p:cNvSpPr/>
            <p:nvPr/>
          </p:nvSpPr>
          <p:spPr>
            <a:xfrm>
              <a:off x="1117494" y="1569023"/>
              <a:ext cx="517639" cy="446014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F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3"/>
            <p:cNvSpPr/>
            <p:nvPr/>
          </p:nvSpPr>
          <p:spPr>
            <a:xfrm>
              <a:off x="767219" y="1761278"/>
              <a:ext cx="1228721" cy="1036512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3"/>
            <p:cNvSpPr txBox="1"/>
            <p:nvPr/>
          </p:nvSpPr>
          <p:spPr>
            <a:xfrm>
              <a:off x="968323" y="1930923"/>
              <a:ext cx="826513" cy="697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r>
                <a:rPr lang="en-US"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HIV/AIDs 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Committees </a:t>
              </a:r>
              <a:endParaRPr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744637" y="521722"/>
              <a:ext cx="1273885" cy="1159409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3"/>
            <p:cNvSpPr txBox="1"/>
            <p:nvPr/>
          </p:nvSpPr>
          <p:spPr>
            <a:xfrm>
              <a:off x="963337" y="720769"/>
              <a:ext cx="836485" cy="761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Child Friendly Cities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Committees</a:t>
              </a:r>
              <a:endParaRPr/>
            </a:p>
          </p:txBody>
        </p:sp>
      </p:grpSp>
      <p:sp>
        <p:nvSpPr>
          <p:cNvPr id="688" name="Google Shape;688;p23"/>
          <p:cNvSpPr/>
          <p:nvPr/>
        </p:nvSpPr>
        <p:spPr>
          <a:xfrm>
            <a:off x="8042347" y="3860480"/>
            <a:ext cx="806331" cy="30614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23"/>
          <p:cNvSpPr txBox="1"/>
          <p:nvPr/>
        </p:nvSpPr>
        <p:spPr>
          <a:xfrm>
            <a:off x="167035" y="-11687"/>
            <a:ext cx="11857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Faith &amp; Positive Change for Children, Families &amp; Communities (FPCC)                 Inter-Faith Coordination Mechanisms </a:t>
            </a:r>
            <a:endParaRPr/>
          </a:p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23"/>
          <p:cNvSpPr txBox="1"/>
          <p:nvPr/>
        </p:nvSpPr>
        <p:spPr>
          <a:xfrm>
            <a:off x="5140575" y="1224075"/>
            <a:ext cx="1457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RfP</a:t>
            </a:r>
            <a:r>
              <a:rPr b="1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&amp; National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Inter-Religious Councils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3"/>
          <p:cNvSpPr txBox="1"/>
          <p:nvPr/>
        </p:nvSpPr>
        <p:spPr>
          <a:xfrm>
            <a:off x="3845055" y="3634029"/>
            <a:ext cx="434641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ncorporation in UNICEF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Annual                                Workplans and Budgets</a:t>
            </a:r>
            <a:endParaRPr/>
          </a:p>
        </p:txBody>
      </p:sp>
      <p:sp>
        <p:nvSpPr>
          <p:cNvPr id="692" name="Google Shape;692;p23"/>
          <p:cNvSpPr txBox="1"/>
          <p:nvPr/>
        </p:nvSpPr>
        <p:spPr>
          <a:xfrm>
            <a:off x="3613673" y="2425262"/>
            <a:ext cx="4822107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Multi-Faith Coordinating Committees                                                                                                        for Children, Families &amp; Communities (MFAC)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3"/>
          <p:cNvSpPr txBox="1"/>
          <p:nvPr/>
        </p:nvSpPr>
        <p:spPr>
          <a:xfrm>
            <a:off x="3788088" y="4805889"/>
            <a:ext cx="1082565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Int’l &amp; Local </a:t>
            </a:r>
            <a:endParaRPr/>
          </a:p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FBOs</a:t>
            </a:r>
            <a:endParaRPr/>
          </a:p>
        </p:txBody>
      </p:sp>
      <p:sp>
        <p:nvSpPr>
          <p:cNvPr id="694" name="Google Shape;694;p23"/>
          <p:cNvSpPr txBox="1"/>
          <p:nvPr/>
        </p:nvSpPr>
        <p:spPr>
          <a:xfrm>
            <a:off x="702259" y="529068"/>
            <a:ext cx="16084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95" name="Google Shape;695;p23"/>
          <p:cNvSpPr txBox="1"/>
          <p:nvPr/>
        </p:nvSpPr>
        <p:spPr>
          <a:xfrm>
            <a:off x="6861265" y="4844005"/>
            <a:ext cx="1539915" cy="153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UNICEF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Regional,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Country &amp;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Sub-national   Offices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23"/>
          <p:cNvSpPr/>
          <p:nvPr/>
        </p:nvSpPr>
        <p:spPr>
          <a:xfrm>
            <a:off x="3016893" y="3747548"/>
            <a:ext cx="905063" cy="35035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23"/>
          <p:cNvSpPr txBox="1"/>
          <p:nvPr/>
        </p:nvSpPr>
        <p:spPr>
          <a:xfrm>
            <a:off x="5140565" y="5451286"/>
            <a:ext cx="1539915" cy="931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Reporting &amp; representation on National  Coordination Groups</a:t>
            </a:r>
            <a:endParaRPr/>
          </a:p>
        </p:txBody>
      </p:sp>
      <p:sp>
        <p:nvSpPr>
          <p:cNvPr id="698" name="Google Shape;698;p23"/>
          <p:cNvSpPr txBox="1"/>
          <p:nvPr/>
        </p:nvSpPr>
        <p:spPr>
          <a:xfrm>
            <a:off x="4672365" y="4526581"/>
            <a:ext cx="2911365" cy="823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Incorporation of plans of other FBOs and other development partners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23"/>
          <p:cNvSpPr txBox="1"/>
          <p:nvPr/>
        </p:nvSpPr>
        <p:spPr>
          <a:xfrm>
            <a:off x="4011952" y="3185137"/>
            <a:ext cx="415307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Joint development &amp; monitoring of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inter-Faith plans of action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agreed priorities </a:t>
            </a:r>
            <a:r>
              <a:rPr lang="en-US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4"/>
          <p:cNvSpPr txBox="1"/>
          <p:nvPr>
            <p:ph type="title"/>
          </p:nvPr>
        </p:nvSpPr>
        <p:spPr>
          <a:xfrm>
            <a:off x="0" y="0"/>
            <a:ext cx="7502017" cy="14295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b="1" lang="en-US" sz="4800">
                <a:solidFill>
                  <a:srgbClr val="FFFFFF"/>
                </a:solidFill>
              </a:rPr>
              <a:t>    </a:t>
            </a:r>
            <a:r>
              <a:rPr b="1" lang="en-US" sz="6700">
                <a:solidFill>
                  <a:srgbClr val="FFFFFF"/>
                </a:solidFill>
              </a:rPr>
              <a:t>Priorities for 2022</a:t>
            </a:r>
            <a:endParaRPr/>
          </a:p>
        </p:txBody>
      </p:sp>
      <p:sp>
        <p:nvSpPr>
          <p:cNvPr id="705" name="Google Shape;705;p24"/>
          <p:cNvSpPr txBox="1"/>
          <p:nvPr>
            <p:ph idx="1" type="body"/>
          </p:nvPr>
        </p:nvSpPr>
        <p:spPr>
          <a:xfrm>
            <a:off x="190886" y="1520965"/>
            <a:ext cx="11909674" cy="52092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20319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12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Partnership Review of Reconstituted Global FPCC Advisory Group:  </a:t>
            </a:r>
            <a:r>
              <a:rPr lang="en-US" sz="7200"/>
              <a:t>UNICEF-JLI-RFP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Further deepening and scaling-up of FPCC across regions with formal partnership agreements.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FPCC hosting of Regional webinars with use of the new FPCC training video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Establishment of Country Level MFACCs  with development of  RfP-UNICEF Inter-Faith plans linked to UNICEF Annual Work Plans and  Risk Communication and Community Engagement/COVID plans.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Further development and roll out of Training of Trainers package for “Faith, Heart and Mind” Dialogue.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Monitoring and reporting system linked to increase accountability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1200"/>
              <a:t>Resource Mobilization.</a:t>
            </a:r>
            <a:endParaRPr/>
          </a:p>
          <a:p>
            <a:pPr indent="-157162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5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706" name="Google Shape;70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2017" y="-1"/>
            <a:ext cx="4689983" cy="14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5"/>
          <p:cNvGrpSpPr/>
          <p:nvPr/>
        </p:nvGrpSpPr>
        <p:grpSpPr>
          <a:xfrm>
            <a:off x="2890443" y="599884"/>
            <a:ext cx="6087943" cy="6391734"/>
            <a:chOff x="2671782" y="-221069"/>
            <a:chExt cx="6087943" cy="6391734"/>
          </a:xfrm>
        </p:grpSpPr>
        <p:sp>
          <p:nvSpPr>
            <p:cNvPr id="712" name="Google Shape;712;p25"/>
            <p:cNvSpPr/>
            <p:nvPr/>
          </p:nvSpPr>
          <p:spPr>
            <a:xfrm>
              <a:off x="4631442" y="1921001"/>
              <a:ext cx="2229142" cy="1974037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5"/>
            <p:cNvSpPr txBox="1"/>
            <p:nvPr/>
          </p:nvSpPr>
          <p:spPr>
            <a:xfrm>
              <a:off x="5006314" y="2252972"/>
              <a:ext cx="1479398" cy="13100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lang="en-US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FPCC        </a:t>
              </a: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HQ, RO, COs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UNICEF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RfP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JLI</a:t>
              </a: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6047451" y="900315"/>
              <a:ext cx="933969" cy="804738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4536024" y="-221069"/>
              <a:ext cx="2407308" cy="2151610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5"/>
            <p:cNvSpPr txBox="1"/>
            <p:nvPr/>
          </p:nvSpPr>
          <p:spPr>
            <a:xfrm>
              <a:off x="4943686" y="143292"/>
              <a:ext cx="1591984" cy="1422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Other UN initiatives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 Task Force on Religion and Development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UNOHR – Faith for Rights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UNFPA – Global progs FGM/CM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UNHCR (Migrants &amp; Ref)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WHO EPI_WIN COVID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b="1" lang="en-US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UNEP – Faith &amp; Environ</a:t>
              </a: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7137466" y="2404747"/>
              <a:ext cx="933969" cy="804738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6440539" y="984072"/>
              <a:ext cx="2319186" cy="1900175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1F386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5"/>
            <p:cNvSpPr txBox="1"/>
            <p:nvPr/>
          </p:nvSpPr>
          <p:spPr>
            <a:xfrm>
              <a:off x="6814764" y="1290686"/>
              <a:ext cx="1570736" cy="1286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World Bank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Faith Evidence Research Group</a:t>
              </a: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6380271" y="4102969"/>
              <a:ext cx="933969" cy="804738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6471201" y="2977051"/>
              <a:ext cx="2217534" cy="1891857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5"/>
            <p:cNvSpPr txBox="1"/>
            <p:nvPr/>
          </p:nvSpPr>
          <p:spPr>
            <a:xfrm>
              <a:off x="6836163" y="3288413"/>
              <a:ext cx="1487610" cy="1269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USAID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Faith Evidence Summit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John Hopkins U</a:t>
              </a: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4501968" y="4279250"/>
              <a:ext cx="933969" cy="804738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4497806" y="3928060"/>
              <a:ext cx="2505614" cy="2242605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FFC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5"/>
            <p:cNvSpPr txBox="1"/>
            <p:nvPr/>
          </p:nvSpPr>
          <p:spPr>
            <a:xfrm>
              <a:off x="4922563" y="4308231"/>
              <a:ext cx="1656100" cy="1482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b="1"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CDC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Violence Against Children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Parenting for Lifelong Health</a:t>
              </a: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394102" y="2775422"/>
              <a:ext cx="933969" cy="804738"/>
            </a:xfrm>
            <a:prstGeom prst="hexagon">
              <a:avLst>
                <a:gd fmla="val 28900" name="adj"/>
                <a:gd fmla="val 115470" name="vf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674358" y="2959427"/>
              <a:ext cx="2370591" cy="2042854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FFFF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5"/>
            <p:cNvSpPr txBox="1"/>
            <p:nvPr/>
          </p:nvSpPr>
          <p:spPr>
            <a:xfrm>
              <a:off x="3066455" y="3297316"/>
              <a:ext cx="1586397" cy="13670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 Initiatives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Leed University – Faith Actors KAP on COVID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Berkely – Exploring Faith Dimension for COVID</a:t>
              </a: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2671782" y="869979"/>
              <a:ext cx="2336673" cy="2036098"/>
            </a:xfrm>
            <a:prstGeom prst="hexagon">
              <a:avLst>
                <a:gd fmla="val 28570" name="adj"/>
                <a:gd fmla="val 115470" name="vf"/>
              </a:avLst>
            </a:prstGeom>
            <a:solidFill>
              <a:srgbClr val="C55A1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5"/>
            <p:cNvSpPr txBox="1"/>
            <p:nvPr/>
          </p:nvSpPr>
          <p:spPr>
            <a:xfrm>
              <a:off x="3060409" y="1208616"/>
              <a:ext cx="1559419" cy="1358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Others ?</a:t>
              </a:r>
              <a:endParaRPr/>
            </a:p>
          </p:txBody>
        </p:sp>
      </p:grpSp>
      <p:sp>
        <p:nvSpPr>
          <p:cNvPr id="731" name="Google Shape;731;p25"/>
          <p:cNvSpPr txBox="1"/>
          <p:nvPr/>
        </p:nvSpPr>
        <p:spPr>
          <a:xfrm>
            <a:off x="71120" y="70961"/>
            <a:ext cx="12120880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Priority:  FPCC linkages with other Global Faith Engagement initiatives</a:t>
            </a: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"/>
          <p:cNvSpPr txBox="1"/>
          <p:nvPr/>
        </p:nvSpPr>
        <p:spPr>
          <a:xfrm>
            <a:off x="934720" y="-25004"/>
            <a:ext cx="10393680" cy="181588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2014: A Global Mapping - UNICEF engagement with religious communities which highlighted the need for                                                        more strategic and systematic partnership with Faith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36" name="Google Shape;436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78426"/>
            <a:ext cx="4165600" cy="526500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3"/>
          <p:cNvSpPr txBox="1"/>
          <p:nvPr>
            <p:ph idx="2" type="body"/>
          </p:nvPr>
        </p:nvSpPr>
        <p:spPr>
          <a:xfrm>
            <a:off x="4835796" y="1659588"/>
            <a:ext cx="6970124" cy="73091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Most common focus 75% SBC-related</a:t>
            </a:r>
            <a:endParaRPr/>
          </a:p>
        </p:txBody>
      </p:sp>
      <p:sp>
        <p:nvSpPr>
          <p:cNvPr id="438" name="Google Shape;438;p3"/>
          <p:cNvSpPr txBox="1"/>
          <p:nvPr/>
        </p:nvSpPr>
        <p:spPr>
          <a:xfrm>
            <a:off x="4889502" y="2550836"/>
            <a:ext cx="5359400" cy="2739211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Common Characteristics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Single Faith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Single Sector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 Hoc / Short term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Message-Based   Instrumentalist</a:t>
            </a:r>
            <a:endParaRPr/>
          </a:p>
        </p:txBody>
      </p:sp>
      <p:sp>
        <p:nvSpPr>
          <p:cNvPr id="439" name="Google Shape;439;p3"/>
          <p:cNvSpPr txBox="1"/>
          <p:nvPr/>
        </p:nvSpPr>
        <p:spPr>
          <a:xfrm>
            <a:off x="4835796" y="5691656"/>
            <a:ext cx="6970124" cy="73091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 Mapping - Less than half of partnerships formalized through Cooperation Agreements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34" y="2559743"/>
            <a:ext cx="2614132" cy="99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8530" y="1099294"/>
            <a:ext cx="3762366" cy="1263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4"/>
          <p:cNvGrpSpPr/>
          <p:nvPr/>
        </p:nvGrpSpPr>
        <p:grpSpPr>
          <a:xfrm>
            <a:off x="1545881" y="659757"/>
            <a:ext cx="8076149" cy="6157600"/>
            <a:chOff x="0" y="22790"/>
            <a:chExt cx="8076149" cy="6157600"/>
          </a:xfrm>
        </p:grpSpPr>
        <p:sp>
          <p:nvSpPr>
            <p:cNvPr id="448" name="Google Shape;448;p4"/>
            <p:cNvSpPr/>
            <p:nvPr/>
          </p:nvSpPr>
          <p:spPr>
            <a:xfrm>
              <a:off x="1252111" y="1192933"/>
              <a:ext cx="4416527" cy="4416527"/>
            </a:xfrm>
            <a:prstGeom prst="blockArc">
              <a:avLst>
                <a:gd fmla="val 10060152" name="adj1"/>
                <a:gd fmla="val 16502262" name="adj2"/>
                <a:gd fmla="val 4642" name="adj3"/>
              </a:avLst>
            </a:prstGeom>
            <a:solidFill>
              <a:srgbClr val="4371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284760" y="1468353"/>
              <a:ext cx="5439482" cy="4712037"/>
            </a:xfrm>
            <a:prstGeom prst="blockArc">
              <a:avLst>
                <a:gd fmla="val 0" name="adj1"/>
                <a:gd fmla="val 10800000" name="adj2"/>
                <a:gd fmla="val 4351" name="adj3"/>
              </a:avLst>
            </a:prstGeom>
            <a:solidFill>
              <a:srgbClr val="21E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864591" y="1332209"/>
              <a:ext cx="4786986" cy="4417411"/>
            </a:xfrm>
            <a:prstGeom prst="blockArc">
              <a:avLst>
                <a:gd fmla="val 15871258" name="adj1"/>
                <a:gd fmla="val 742332" name="adj2"/>
                <a:gd fmla="val 4642" name="adj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3399180" y="3315922"/>
              <a:ext cx="1213461" cy="112134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"/>
            <p:cNvSpPr txBox="1"/>
            <p:nvPr/>
          </p:nvSpPr>
          <p:spPr>
            <a:xfrm>
              <a:off x="3576887" y="3480139"/>
              <a:ext cx="858047" cy="7929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Child &amp; Family Wellbeing</a:t>
              </a: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2295539" y="22790"/>
              <a:ext cx="3457975" cy="3273693"/>
            </a:xfrm>
            <a:prstGeom prst="ellipse">
              <a:avLst/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"/>
            <p:cNvSpPr txBox="1"/>
            <p:nvPr/>
          </p:nvSpPr>
          <p:spPr>
            <a:xfrm>
              <a:off x="2801948" y="502211"/>
              <a:ext cx="2445157" cy="2314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4598639" y="2565828"/>
              <a:ext cx="3477510" cy="3406249"/>
            </a:xfrm>
            <a:prstGeom prst="ellipse">
              <a:avLst/>
            </a:prstGeom>
            <a:solidFill>
              <a:srgbClr val="21E1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"/>
            <p:cNvSpPr txBox="1"/>
            <p:nvPr/>
          </p:nvSpPr>
          <p:spPr>
            <a:xfrm>
              <a:off x="5107909" y="3064662"/>
              <a:ext cx="2458970" cy="240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0" y="2581099"/>
              <a:ext cx="3455740" cy="3375709"/>
            </a:xfrm>
            <a:prstGeom prst="ellipse">
              <a:avLst/>
            </a:prstGeom>
            <a:solidFill>
              <a:srgbClr val="4371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"/>
            <p:cNvSpPr txBox="1"/>
            <p:nvPr/>
          </p:nvSpPr>
          <p:spPr>
            <a:xfrm>
              <a:off x="506081" y="3075460"/>
              <a:ext cx="2443578" cy="2386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</p:grpSp>
      <p:sp>
        <p:nvSpPr>
          <p:cNvPr id="459" name="Google Shape;459;p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Partnership on Faith &amp; Positive Change for Children, Families &amp; Communities</a:t>
            </a:r>
            <a:endParaRPr/>
          </a:p>
        </p:txBody>
      </p:sp>
      <p:sp>
        <p:nvSpPr>
          <p:cNvPr id="460" name="Google Shape;460;p4"/>
          <p:cNvSpPr txBox="1"/>
          <p:nvPr/>
        </p:nvSpPr>
        <p:spPr>
          <a:xfrm>
            <a:off x="6719349" y="3956260"/>
            <a:ext cx="2277809" cy="211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Knowledge leadership on Evidence on Faith &amp; Dev.</a:t>
            </a:r>
            <a:endParaRPr/>
          </a:p>
          <a:p>
            <a:pPr indent="-158750" lvl="0" marL="28575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Convenors of Int’l Faith-Based NGO Partners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"/>
          <p:cNvSpPr txBox="1"/>
          <p:nvPr/>
        </p:nvSpPr>
        <p:spPr>
          <a:xfrm>
            <a:off x="4301178" y="992809"/>
            <a:ext cx="26142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Largest inter-faith network of religious leaders &amp; congregations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Inter-connected  Inter-Faith structures at Global, Regional and CO level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Religious leaders</a:t>
            </a:r>
            <a:endParaRPr/>
          </a:p>
          <a:p>
            <a:pPr indent="-285750" lvl="0" marL="28575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Women-of-Faith </a:t>
            </a:r>
            <a:endParaRPr/>
          </a:p>
          <a:p>
            <a:pPr indent="-285750" lvl="0" marL="28575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Inter-Faith Youth  Councils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234" y="584775"/>
            <a:ext cx="3456605" cy="155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2175" y="4393403"/>
            <a:ext cx="2409825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"/>
          <p:cNvSpPr txBox="1"/>
          <p:nvPr/>
        </p:nvSpPr>
        <p:spPr>
          <a:xfrm>
            <a:off x="1741389" y="3962081"/>
            <a:ext cx="310351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Lead development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agency on SBCC Practice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with 450 C4D staff in field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Tech knowledge on children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Liason between Govt &amp; CSOs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High level advocacy on child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rights issues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15368" y="6082975"/>
            <a:ext cx="3114907" cy="5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i="1" lang="en-US"/>
              <a:t>Religions for Peace </a:t>
            </a:r>
            <a:r>
              <a:rPr lang="en-US"/>
              <a:t>Structure</a:t>
            </a:r>
            <a:endParaRPr/>
          </a:p>
        </p:txBody>
      </p:sp>
      <p:sp>
        <p:nvSpPr>
          <p:cNvPr id="471" name="Google Shape;47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:\Users\bheckman\Desktop\D4840_GLOBE_CHART.jpg" id="472" name="Google Shape;47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1113" y="1397654"/>
            <a:ext cx="9382539" cy="544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0" r="-1" t="2473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0" r="-1" t="2473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533" y="1032933"/>
            <a:ext cx="11954934" cy="221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533" y="2742174"/>
            <a:ext cx="11684000" cy="42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9739" y="-50801"/>
            <a:ext cx="5512522" cy="1202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/>
          <p:nvPr/>
        </p:nvSpPr>
        <p:spPr>
          <a:xfrm>
            <a:off x="1325752" y="166373"/>
            <a:ext cx="10171891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FPCC Advisory Group of International FBOs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(not all agencies in the group are visually represented)</a:t>
            </a:r>
            <a:endParaRPr/>
          </a:p>
        </p:txBody>
      </p:sp>
      <p:pic>
        <p:nvPicPr>
          <p:cNvPr id="495" name="Google Shape;4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13" y="1276060"/>
            <a:ext cx="3208211" cy="85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098" y="4559806"/>
            <a:ext cx="1776545" cy="201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3256" y="4029007"/>
            <a:ext cx="3136451" cy="82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16635" y="2459883"/>
            <a:ext cx="189547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49799" y="5532249"/>
            <a:ext cx="2375637" cy="95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28116" y="3049538"/>
            <a:ext cx="4133622" cy="65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97375" y="1372681"/>
            <a:ext cx="3208211" cy="117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67670" y="1195005"/>
            <a:ext cx="2107033" cy="204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96360" y="3898158"/>
            <a:ext cx="1695646" cy="166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2889" y="2418247"/>
            <a:ext cx="1773173" cy="191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38763" y="5206192"/>
            <a:ext cx="2578169" cy="1177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UNICEF">
  <a:themeElements>
    <a:clrScheme name="Hyperlink">
      <a:dk1>
        <a:srgbClr val="000000"/>
      </a:dk1>
      <a:lt1>
        <a:srgbClr val="FFFFFF"/>
      </a:lt1>
      <a:dk2>
        <a:srgbClr val="00AEEF"/>
      </a:dk2>
      <a:lt2>
        <a:srgbClr val="FFFFFF"/>
      </a:lt2>
      <a:accent1>
        <a:srgbClr val="00AEEF"/>
      </a:accent1>
      <a:accent2>
        <a:srgbClr val="D8D1CA"/>
      </a:accent2>
      <a:accent3>
        <a:srgbClr val="A5A5A5"/>
      </a:accent3>
      <a:accent4>
        <a:srgbClr val="777779"/>
      </a:accent4>
      <a:accent5>
        <a:srgbClr val="777779"/>
      </a:accent5>
      <a:accent6>
        <a:srgbClr val="777779"/>
      </a:accent6>
      <a:hlink>
        <a:srgbClr val="00AEEF"/>
      </a:hlink>
      <a:folHlink>
        <a:srgbClr val="7777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UNICEF">
  <a:themeElements>
    <a:clrScheme name="Hyperlink">
      <a:dk1>
        <a:srgbClr val="000000"/>
      </a:dk1>
      <a:lt1>
        <a:srgbClr val="FFFFFF"/>
      </a:lt1>
      <a:dk2>
        <a:srgbClr val="00AEEF"/>
      </a:dk2>
      <a:lt2>
        <a:srgbClr val="FFFFFF"/>
      </a:lt2>
      <a:accent1>
        <a:srgbClr val="00AEEF"/>
      </a:accent1>
      <a:accent2>
        <a:srgbClr val="D8D1CA"/>
      </a:accent2>
      <a:accent3>
        <a:srgbClr val="A5A5A5"/>
      </a:accent3>
      <a:accent4>
        <a:srgbClr val="777779"/>
      </a:accent4>
      <a:accent5>
        <a:srgbClr val="777779"/>
      </a:accent5>
      <a:accent6>
        <a:srgbClr val="777779"/>
      </a:accent6>
      <a:hlink>
        <a:srgbClr val="00AEEF"/>
      </a:hlink>
      <a:folHlink>
        <a:srgbClr val="7777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2020-05-28T23:19:23Z</dcterms:created>
  <dc:creator>Deepika Singh</dc:creator>
</cp:coreProperties>
</file>