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C9908"/>
    <a:srgbClr val="FC00C5"/>
    <a:srgbClr val="A54442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8" autoAdjust="0"/>
    <p:restoredTop sz="94660"/>
  </p:normalViewPr>
  <p:slideViewPr>
    <p:cSldViewPr snapToGrid="0">
      <p:cViewPr varScale="1">
        <p:scale>
          <a:sx n="24" d="100"/>
          <a:sy n="24" d="100"/>
        </p:scale>
        <p:origin x="28" y="744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4" d="100"/>
          <a:sy n="74" d="100"/>
        </p:scale>
        <p:origin x="-3512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0E1E1-1907-FA43-9921-649E6D4A1682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BB4F7-E3C3-7A43-9FCE-5F18E6A0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43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BB4F7-E3C3-7A43-9FCE-5F18E6A0C7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2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6874-BC63-451A-9DB8-7857952E8AA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75C6-6BA4-4FA5-B71E-CF423C37F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045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6874-BC63-451A-9DB8-7857952E8AA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75C6-6BA4-4FA5-B71E-CF423C37F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60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6874-BC63-451A-9DB8-7857952E8AA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75C6-6BA4-4FA5-B71E-CF423C37F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34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6874-BC63-451A-9DB8-7857952E8AA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75C6-6BA4-4FA5-B71E-CF423C37F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22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6874-BC63-451A-9DB8-7857952E8AA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75C6-6BA4-4FA5-B71E-CF423C37F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934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6874-BC63-451A-9DB8-7857952E8AA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75C6-6BA4-4FA5-B71E-CF423C37F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078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6874-BC63-451A-9DB8-7857952E8AA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75C6-6BA4-4FA5-B71E-CF423C37F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950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6874-BC63-451A-9DB8-7857952E8AA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75C6-6BA4-4FA5-B71E-CF423C37F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6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6874-BC63-451A-9DB8-7857952E8AA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75C6-6BA4-4FA5-B71E-CF423C37F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815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6874-BC63-451A-9DB8-7857952E8AA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75C6-6BA4-4FA5-B71E-CF423C37F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93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6874-BC63-451A-9DB8-7857952E8AA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75C6-6BA4-4FA5-B71E-CF423C37F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09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F6874-BC63-451A-9DB8-7857952E8AA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075C6-6BA4-4FA5-B71E-CF423C37F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115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009311B-370A-4021-B49D-7C0FE43DEA80}"/>
              </a:ext>
            </a:extLst>
          </p:cNvPr>
          <p:cNvSpPr/>
          <p:nvPr/>
        </p:nvSpPr>
        <p:spPr>
          <a:xfrm>
            <a:off x="3796507" y="1253275"/>
            <a:ext cx="1168278" cy="5156906"/>
          </a:xfrm>
          <a:prstGeom prst="roundRect">
            <a:avLst/>
          </a:prstGeom>
          <a:solidFill>
            <a:srgbClr val="00CC66">
              <a:alpha val="50000"/>
            </a:srgbClr>
          </a:solidFill>
          <a:ln w="25400" algn="ctr">
            <a:solidFill>
              <a:srgbClr val="00B05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171450" indent="-171450" algn="ctr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endParaRPr lang="en-GB" sz="11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177" name="Group 163">
            <a:extLst>
              <a:ext uri="{FF2B5EF4-FFF2-40B4-BE49-F238E27FC236}">
                <a16:creationId xmlns:a16="http://schemas.microsoft.com/office/drawing/2014/main" id="{4802B241-385E-4CC1-ABBD-ADB0AF9C6903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132089" y="1177838"/>
            <a:ext cx="1047976" cy="1117684"/>
            <a:chOff x="110082878" y="109244670"/>
            <a:chExt cx="862292" cy="969553"/>
          </a:xfrm>
        </p:grpSpPr>
        <p:sp>
          <p:nvSpPr>
            <p:cNvPr id="179" name="AutoShape 165">
              <a:extLst>
                <a:ext uri="{FF2B5EF4-FFF2-40B4-BE49-F238E27FC236}">
                  <a16:creationId xmlns:a16="http://schemas.microsoft.com/office/drawing/2014/main" id="{EB401C43-A702-4714-9FDF-7C294B324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82878" y="109244670"/>
              <a:ext cx="853613" cy="219629"/>
            </a:xfrm>
            <a:prstGeom prst="triangle">
              <a:avLst>
                <a:gd name="adj" fmla="val 50000"/>
              </a:avLst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in">
                  <a:solidFill>
                    <a:srgbClr val="FF99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Rectangle 164">
              <a:extLst>
                <a:ext uri="{FF2B5EF4-FFF2-40B4-BE49-F238E27FC236}">
                  <a16:creationId xmlns:a16="http://schemas.microsoft.com/office/drawing/2014/main" id="{4D6B75C3-C982-428A-8828-624690D99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84618" y="109459247"/>
              <a:ext cx="860552" cy="754976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in">
                  <a:solidFill>
                    <a:srgbClr val="FF99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2134" name="Text Box 152">
            <a:extLst>
              <a:ext uri="{FF2B5EF4-FFF2-40B4-BE49-F238E27FC236}">
                <a16:creationId xmlns:a16="http://schemas.microsoft.com/office/drawing/2014/main" id="{EED937DB-E83A-43C5-B140-050AE9AFE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99" y="110706"/>
            <a:ext cx="9743827" cy="476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400" b="1" dirty="0">
                <a:solidFill>
                  <a:srgbClr val="2245A6"/>
                </a:solidFill>
                <a:latin typeface="Trebuchet MS" panose="020B0603020202020204" pitchFamily="34" charset="0"/>
              </a:rPr>
              <a:t>CAMEROON </a:t>
            </a: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rgbClr val="2245A6"/>
                </a:solidFill>
                <a:effectLst/>
                <a:latin typeface="Trebuchet MS" panose="020B0603020202020204" pitchFamily="34" charset="0"/>
              </a:rPr>
              <a:t>FAITH FOR POSITIVE CHANGE FOR CHILDREN—JOURNEY OF CHANGE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37" name="Text Box 173">
            <a:extLst>
              <a:ext uri="{FF2B5EF4-FFF2-40B4-BE49-F238E27FC236}">
                <a16:creationId xmlns:a16="http://schemas.microsoft.com/office/drawing/2014/main" id="{EB6D0327-8C33-4E0D-8B18-4D86024CD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7095" y="2197408"/>
            <a:ext cx="1121666" cy="50908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Reduced child marriage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35" name="Text Box 176">
            <a:extLst>
              <a:ext uri="{FF2B5EF4-FFF2-40B4-BE49-F238E27FC236}">
                <a16:creationId xmlns:a16="http://schemas.microsoft.com/office/drawing/2014/main" id="{736004F6-B4D3-4AE9-A2FC-3B5872BB8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57016" y="4752780"/>
            <a:ext cx="1104899" cy="71262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914400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en-US" dirty="0">
                <a:latin typeface="+mn-lt"/>
              </a:rPr>
              <a:t>Positive norms reinforced</a:t>
            </a:r>
          </a:p>
        </p:txBody>
      </p:sp>
      <p:sp>
        <p:nvSpPr>
          <p:cNvPr id="2332" name="Rectangle 178">
            <a:extLst>
              <a:ext uri="{FF2B5EF4-FFF2-40B4-BE49-F238E27FC236}">
                <a16:creationId xmlns:a16="http://schemas.microsoft.com/office/drawing/2014/main" id="{9D9BCC53-6189-4C01-BBDA-F66C1F7EC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3366" y="5770770"/>
            <a:ext cx="1092200" cy="89124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b="1" dirty="0"/>
              <a:t>Children are seen, heard and speak freely about their rights</a:t>
            </a:r>
          </a:p>
        </p:txBody>
      </p:sp>
      <p:sp>
        <p:nvSpPr>
          <p:cNvPr id="2331" name="Text Box 182">
            <a:extLst>
              <a:ext uri="{FF2B5EF4-FFF2-40B4-BE49-F238E27FC236}">
                <a16:creationId xmlns:a16="http://schemas.microsoft.com/office/drawing/2014/main" id="{83955FAA-1EFB-4184-8E31-08AC4A0EA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5207" y="1309031"/>
            <a:ext cx="866495" cy="74875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1100" dirty="0">
                <a:solidFill>
                  <a:srgbClr val="000000"/>
                </a:solidFill>
                <a:latin typeface="Calibri" panose="020F0502020204030204" pitchFamily="34" charset="0"/>
              </a:rPr>
              <a:t>Empowered children &amp; youth with influence</a:t>
            </a:r>
            <a:endParaRPr lang="en-US" altLang="en-US" sz="11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152" name="Text Box 184">
            <a:extLst>
              <a:ext uri="{FF2B5EF4-FFF2-40B4-BE49-F238E27FC236}">
                <a16:creationId xmlns:a16="http://schemas.microsoft.com/office/drawing/2014/main" id="{C75AA7F1-1E62-40EC-88D2-67DD9B06D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5217" y="2159115"/>
            <a:ext cx="878004" cy="548322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in">
                <a:solidFill>
                  <a:srgbClr val="007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pPr>
              <a:lnSpc>
                <a:spcPct val="90000"/>
              </a:lnSpc>
            </a:pPr>
            <a:r>
              <a:rPr lang="en-GB" altLang="en-US" dirty="0"/>
              <a:t>Empowered marginalised groups</a:t>
            </a:r>
            <a:endParaRPr lang="en-US" altLang="en-US" dirty="0"/>
          </a:p>
        </p:txBody>
      </p:sp>
      <p:sp>
        <p:nvSpPr>
          <p:cNvPr id="2153" name="Text Box 185">
            <a:extLst>
              <a:ext uri="{FF2B5EF4-FFF2-40B4-BE49-F238E27FC236}">
                <a16:creationId xmlns:a16="http://schemas.microsoft.com/office/drawing/2014/main" id="{92CF175F-01E2-432F-8D8D-3F171C877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3005" y="2818645"/>
            <a:ext cx="859213" cy="5842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in">
                <a:solidFill>
                  <a:srgbClr val="66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1100" dirty="0">
                <a:solidFill>
                  <a:srgbClr val="000000"/>
                </a:solidFill>
                <a:latin typeface="Calibri" panose="020F0502020204030204" pitchFamily="34" charset="0"/>
              </a:rPr>
              <a:t>Positive parental attitudes </a:t>
            </a:r>
            <a:endParaRPr lang="en-US" altLang="en-US" sz="11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154" name="Text Box 186">
            <a:extLst>
              <a:ext uri="{FF2B5EF4-FFF2-40B4-BE49-F238E27FC236}">
                <a16:creationId xmlns:a16="http://schemas.microsoft.com/office/drawing/2014/main" id="{E69D2400-1EB0-406B-A8BB-0718225A9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5880" y="3515653"/>
            <a:ext cx="889506" cy="688782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in">
                <a:solidFill>
                  <a:srgbClr val="66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1100" dirty="0">
                <a:solidFill>
                  <a:srgbClr val="000000"/>
                </a:solidFill>
                <a:latin typeface="Calibri" panose="020F0502020204030204" pitchFamily="34" charset="0"/>
              </a:rPr>
              <a:t>Increased responsiveness from faith groups </a:t>
            </a:r>
            <a:endParaRPr lang="en-US" altLang="en-US" sz="11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155" name="Rectangle 187">
            <a:extLst>
              <a:ext uri="{FF2B5EF4-FFF2-40B4-BE49-F238E27FC236}">
                <a16:creationId xmlns:a16="http://schemas.microsoft.com/office/drawing/2014/main" id="{0ED4D0AD-C4AB-476F-90B1-B0C6B3B97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0642" y="1326867"/>
            <a:ext cx="1144866" cy="60133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srgbClr val="000000"/>
                </a:solidFill>
              </a:rPr>
              <a:t>Children protected &amp; cared for</a:t>
            </a:r>
          </a:p>
        </p:txBody>
      </p:sp>
      <p:sp>
        <p:nvSpPr>
          <p:cNvPr id="2156" name="Text Box 188">
            <a:extLst>
              <a:ext uri="{FF2B5EF4-FFF2-40B4-BE49-F238E27FC236}">
                <a16:creationId xmlns:a16="http://schemas.microsoft.com/office/drawing/2014/main" id="{73AE8922-5177-465A-975A-67803F23E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1223" y="3948961"/>
            <a:ext cx="1068865" cy="43409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Peaceful secure communities 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57" name="Text Box 189">
            <a:extLst>
              <a:ext uri="{FF2B5EF4-FFF2-40B4-BE49-F238E27FC236}">
                <a16:creationId xmlns:a16="http://schemas.microsoft.com/office/drawing/2014/main" id="{E66D07A7-3CC4-4F09-8150-28DE5C5B1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421" y="615356"/>
            <a:ext cx="1164273" cy="391410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LEVELS OF  INFLUENCE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58" name="Text Box 190">
            <a:extLst>
              <a:ext uri="{FF2B5EF4-FFF2-40B4-BE49-F238E27FC236}">
                <a16:creationId xmlns:a16="http://schemas.microsoft.com/office/drawing/2014/main" id="{0913665A-D6E9-4019-978C-8254DD237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5698" y="593664"/>
            <a:ext cx="1102474" cy="378708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FINAL RESULTS/ ACHIEVEMENTS 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59" name="Text Box 191">
            <a:extLst>
              <a:ext uri="{FF2B5EF4-FFF2-40B4-BE49-F238E27FC236}">
                <a16:creationId xmlns:a16="http://schemas.microsoft.com/office/drawing/2014/main" id="{9FB7293B-DAD5-4012-83EC-AAED271E1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6658" y="606366"/>
            <a:ext cx="1106774" cy="391410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FOUNDATIONAL APPROACHES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60" name="Text Box 192">
            <a:extLst>
              <a:ext uri="{FF2B5EF4-FFF2-40B4-BE49-F238E27FC236}">
                <a16:creationId xmlns:a16="http://schemas.microsoft.com/office/drawing/2014/main" id="{F99B9097-7737-4A6D-A783-3C80B9B78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5762" y="613235"/>
            <a:ext cx="1316831" cy="347833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5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TRANSFORMATIONAL</a:t>
            </a:r>
            <a:r>
              <a:rPr kumimoji="0" lang="en-GB" altLang="en-US" sz="105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kumimoji="0" lang="en-GB" altLang="en-US" sz="105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QUALITIES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61" name="Text Box 193">
            <a:extLst>
              <a:ext uri="{FF2B5EF4-FFF2-40B4-BE49-F238E27FC236}">
                <a16:creationId xmlns:a16="http://schemas.microsoft.com/office/drawing/2014/main" id="{AA7CD3B2-A4E7-401B-9DF6-4791D894B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6876" y="631765"/>
            <a:ext cx="837901" cy="378708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CORE STRATEGIES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62" name="Text Box 194">
            <a:extLst>
              <a:ext uri="{FF2B5EF4-FFF2-40B4-BE49-F238E27FC236}">
                <a16:creationId xmlns:a16="http://schemas.microsoft.com/office/drawing/2014/main" id="{C1464EA0-3886-4F4A-96F6-C1537F6FA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706" y="606366"/>
            <a:ext cx="1006559" cy="378708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PLATFORMS/ MECHANISMS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63" name="Text Box 195">
            <a:extLst>
              <a:ext uri="{FF2B5EF4-FFF2-40B4-BE49-F238E27FC236}">
                <a16:creationId xmlns:a16="http://schemas.microsoft.com/office/drawing/2014/main" id="{99522C2B-4F3E-4E92-9A92-E3447BB6A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1830" y="601616"/>
            <a:ext cx="866495" cy="396160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BEHAVIOUR OUTOMES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64" name="Rectangle 196">
            <a:extLst>
              <a:ext uri="{FF2B5EF4-FFF2-40B4-BE49-F238E27FC236}">
                <a16:creationId xmlns:a16="http://schemas.microsoft.com/office/drawing/2014/main" id="{86234E7F-E3F7-475E-9601-5359F1172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5914" y="6943222"/>
            <a:ext cx="963158" cy="423304"/>
          </a:xfrm>
          <a:prstGeom prst="rect">
            <a:avLst/>
          </a:prstGeom>
          <a:solidFill>
            <a:srgbClr val="FF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in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29" name="Text Box 199">
            <a:extLst>
              <a:ext uri="{FF2B5EF4-FFF2-40B4-BE49-F238E27FC236}">
                <a16:creationId xmlns:a16="http://schemas.microsoft.com/office/drawing/2014/main" id="{130BF9B8-5F6D-40DE-8645-75D3816BD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7095" y="3030189"/>
            <a:ext cx="1102993" cy="59459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Reduced violence towards children 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66" name="Text Box 201">
            <a:extLst>
              <a:ext uri="{FF2B5EF4-FFF2-40B4-BE49-F238E27FC236}">
                <a16:creationId xmlns:a16="http://schemas.microsoft.com/office/drawing/2014/main" id="{29037075-F687-4C4C-8667-E6AC14EC0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3" y="6882492"/>
            <a:ext cx="1845034" cy="350217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PARTNERSHIP PRINCIPLES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67" name="Text Box 202">
            <a:extLst>
              <a:ext uri="{FF2B5EF4-FFF2-40B4-BE49-F238E27FC236}">
                <a16:creationId xmlns:a16="http://schemas.microsoft.com/office/drawing/2014/main" id="{D43343E7-7FE9-4D12-AAE5-98E7216DF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6069" y="7156298"/>
            <a:ext cx="971624" cy="304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Version 11.12.19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22" name="Text Box 216">
            <a:extLst>
              <a:ext uri="{FF2B5EF4-FFF2-40B4-BE49-F238E27FC236}">
                <a16:creationId xmlns:a16="http://schemas.microsoft.com/office/drawing/2014/main" id="{05537B20-96E0-4BA8-AA2F-6B3F3C164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812" y="4293707"/>
            <a:ext cx="1071576" cy="381117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1100" dirty="0">
                <a:solidFill>
                  <a:srgbClr val="000000"/>
                </a:solidFill>
                <a:latin typeface="Calibri" panose="020F0502020204030204" pitchFamily="34" charset="0"/>
              </a:rPr>
              <a:t>Reintegration in school</a:t>
            </a:r>
          </a:p>
        </p:txBody>
      </p:sp>
      <p:grpSp>
        <p:nvGrpSpPr>
          <p:cNvPr id="2240" name="Group 220">
            <a:extLst>
              <a:ext uri="{FF2B5EF4-FFF2-40B4-BE49-F238E27FC236}">
                <a16:creationId xmlns:a16="http://schemas.microsoft.com/office/drawing/2014/main" id="{057A58A2-EC84-4C53-B25C-C5521D380428}"/>
              </a:ext>
            </a:extLst>
          </p:cNvPr>
          <p:cNvGrpSpPr>
            <a:grpSpLocks/>
          </p:cNvGrpSpPr>
          <p:nvPr/>
        </p:nvGrpSpPr>
        <p:grpSpPr bwMode="auto">
          <a:xfrm>
            <a:off x="7263094" y="3887615"/>
            <a:ext cx="1085034" cy="365064"/>
            <a:chOff x="112027222" y="109374080"/>
            <a:chExt cx="1576019" cy="582732"/>
          </a:xfrm>
        </p:grpSpPr>
        <p:sp>
          <p:nvSpPr>
            <p:cNvPr id="2317" name="Rectangle 221">
              <a:extLst>
                <a:ext uri="{FF2B5EF4-FFF2-40B4-BE49-F238E27FC236}">
                  <a16:creationId xmlns:a16="http://schemas.microsoft.com/office/drawing/2014/main" id="{BDF3EC21-EFB8-4F81-A70E-2BDBC4BAF8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27222" y="109374080"/>
              <a:ext cx="1576019" cy="582732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18" name="Text Box 222">
              <a:extLst>
                <a:ext uri="{FF2B5EF4-FFF2-40B4-BE49-F238E27FC236}">
                  <a16:creationId xmlns:a16="http://schemas.microsoft.com/office/drawing/2014/main" id="{2A701DE6-CFD4-43F1-90D5-25C71348C6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046768" y="109374080"/>
              <a:ext cx="1556473" cy="582732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Children’s advocacy </a:t>
              </a:r>
            </a:p>
          </p:txBody>
        </p:sp>
      </p:grpSp>
      <p:sp>
        <p:nvSpPr>
          <p:cNvPr id="2316" name="Text Box 225">
            <a:extLst>
              <a:ext uri="{FF2B5EF4-FFF2-40B4-BE49-F238E27FC236}">
                <a16:creationId xmlns:a16="http://schemas.microsoft.com/office/drawing/2014/main" id="{B3CD10A5-7FF7-48FE-8E01-8757A6106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7431" y="2033502"/>
            <a:ext cx="1052712" cy="537217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</a:rPr>
              <a:t>Outreach activities </a:t>
            </a:r>
            <a:r>
              <a:rPr lang="en-US" altLang="en-US" sz="1100" dirty="0" err="1">
                <a:solidFill>
                  <a:srgbClr val="000000"/>
                </a:solidFill>
                <a:latin typeface="Calibri" panose="020F0502020204030204" pitchFamily="34" charset="0"/>
              </a:rPr>
              <a:t>eg.</a:t>
            </a: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</a:rPr>
              <a:t> sports</a:t>
            </a:r>
          </a:p>
        </p:txBody>
      </p:sp>
      <p:grpSp>
        <p:nvGrpSpPr>
          <p:cNvPr id="2242" name="Group 226">
            <a:extLst>
              <a:ext uri="{FF2B5EF4-FFF2-40B4-BE49-F238E27FC236}">
                <a16:creationId xmlns:a16="http://schemas.microsoft.com/office/drawing/2014/main" id="{F1B992E0-C54E-4BC3-AB78-4869E041A0B9}"/>
              </a:ext>
            </a:extLst>
          </p:cNvPr>
          <p:cNvGrpSpPr>
            <a:grpSpLocks/>
          </p:cNvGrpSpPr>
          <p:nvPr/>
        </p:nvGrpSpPr>
        <p:grpSpPr bwMode="auto">
          <a:xfrm>
            <a:off x="7277604" y="1641631"/>
            <a:ext cx="1052713" cy="323813"/>
            <a:chOff x="112027718" y="110413976"/>
            <a:chExt cx="1599465" cy="397480"/>
          </a:xfrm>
        </p:grpSpPr>
        <p:sp>
          <p:nvSpPr>
            <p:cNvPr id="2313" name="Rectangle 227">
              <a:extLst>
                <a:ext uri="{FF2B5EF4-FFF2-40B4-BE49-F238E27FC236}">
                  <a16:creationId xmlns:a16="http://schemas.microsoft.com/office/drawing/2014/main" id="{AB5603D0-F187-4E09-BB09-5A1A6BFAD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27718" y="110413976"/>
              <a:ext cx="1599465" cy="397480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14" name="Text Box 228">
              <a:extLst>
                <a:ext uri="{FF2B5EF4-FFF2-40B4-BE49-F238E27FC236}">
                  <a16:creationId xmlns:a16="http://schemas.microsoft.com/office/drawing/2014/main" id="{A90F07BD-B421-4BD1-A440-6AB4100C57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070548" y="110413976"/>
              <a:ext cx="1553995" cy="390363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Peer education</a:t>
              </a:r>
              <a:endParaRPr lang="en-US" altLang="en-US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243" name="Group 229">
            <a:extLst>
              <a:ext uri="{FF2B5EF4-FFF2-40B4-BE49-F238E27FC236}">
                <a16:creationId xmlns:a16="http://schemas.microsoft.com/office/drawing/2014/main" id="{DF5048EF-3EBD-4842-814D-2761F9F9EC00}"/>
              </a:ext>
            </a:extLst>
          </p:cNvPr>
          <p:cNvGrpSpPr>
            <a:grpSpLocks/>
          </p:cNvGrpSpPr>
          <p:nvPr/>
        </p:nvGrpSpPr>
        <p:grpSpPr bwMode="auto">
          <a:xfrm>
            <a:off x="7274436" y="4720041"/>
            <a:ext cx="1054143" cy="455179"/>
            <a:chOff x="112042741" y="111079286"/>
            <a:chExt cx="1608326" cy="397480"/>
          </a:xfrm>
        </p:grpSpPr>
        <p:sp>
          <p:nvSpPr>
            <p:cNvPr id="2311" name="Rectangle 230">
              <a:extLst>
                <a:ext uri="{FF2B5EF4-FFF2-40B4-BE49-F238E27FC236}">
                  <a16:creationId xmlns:a16="http://schemas.microsoft.com/office/drawing/2014/main" id="{75E84F3A-8628-4C3D-800B-8EC68583CD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42741" y="111079286"/>
              <a:ext cx="1603492" cy="397480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12" name="Text Box 231">
              <a:extLst>
                <a:ext uri="{FF2B5EF4-FFF2-40B4-BE49-F238E27FC236}">
                  <a16:creationId xmlns:a16="http://schemas.microsoft.com/office/drawing/2014/main" id="{68FB202F-A22D-4DC5-89DF-A78206D554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068499" y="111105782"/>
              <a:ext cx="1582568" cy="37098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R="0" indent="0" algn="ctr" defTabSz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alt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Social networks/ media</a:t>
              </a:r>
              <a:endParaRPr lang="en-US" altLang="en-US" sz="11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310" name="Text Box 234">
            <a:extLst>
              <a:ext uri="{FF2B5EF4-FFF2-40B4-BE49-F238E27FC236}">
                <a16:creationId xmlns:a16="http://schemas.microsoft.com/office/drawing/2014/main" id="{3EB55D4B-B087-4E7A-B357-58130317A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2616" y="2621459"/>
            <a:ext cx="1086818" cy="437867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1100" dirty="0">
                <a:solidFill>
                  <a:srgbClr val="000000"/>
                </a:solidFill>
                <a:latin typeface="Calibri" panose="020F0502020204030204" pitchFamily="34" charset="0"/>
              </a:rPr>
              <a:t>Intergenerational dialogue </a:t>
            </a:r>
            <a:endParaRPr lang="en-US" altLang="en-US" sz="11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2245" name="Group 235">
            <a:extLst>
              <a:ext uri="{FF2B5EF4-FFF2-40B4-BE49-F238E27FC236}">
                <a16:creationId xmlns:a16="http://schemas.microsoft.com/office/drawing/2014/main" id="{207F30E5-3A0D-413A-A1D4-1AA513C83C3A}"/>
              </a:ext>
            </a:extLst>
          </p:cNvPr>
          <p:cNvGrpSpPr>
            <a:grpSpLocks/>
          </p:cNvGrpSpPr>
          <p:nvPr/>
        </p:nvGrpSpPr>
        <p:grpSpPr bwMode="auto">
          <a:xfrm>
            <a:off x="7254698" y="5646400"/>
            <a:ext cx="1060565" cy="381636"/>
            <a:chOff x="112047575" y="111948137"/>
            <a:chExt cx="1603492" cy="397480"/>
          </a:xfrm>
        </p:grpSpPr>
        <p:sp>
          <p:nvSpPr>
            <p:cNvPr id="2307" name="Rectangle 236">
              <a:extLst>
                <a:ext uri="{FF2B5EF4-FFF2-40B4-BE49-F238E27FC236}">
                  <a16:creationId xmlns:a16="http://schemas.microsoft.com/office/drawing/2014/main" id="{3131043F-6EC9-43AB-85F5-67A08D6AA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47575" y="111948137"/>
              <a:ext cx="1603492" cy="397480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08" name="Text Box 237">
              <a:extLst>
                <a:ext uri="{FF2B5EF4-FFF2-40B4-BE49-F238E27FC236}">
                  <a16:creationId xmlns:a16="http://schemas.microsoft.com/office/drawing/2014/main" id="{680E8389-5D33-445A-B653-BA2E780272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068499" y="111948137"/>
              <a:ext cx="1539097" cy="366437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alt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Listening centre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246" name="Text Box 241">
            <a:extLst>
              <a:ext uri="{FF2B5EF4-FFF2-40B4-BE49-F238E27FC236}">
                <a16:creationId xmlns:a16="http://schemas.microsoft.com/office/drawing/2014/main" id="{CBEE74AA-C38A-41E5-A5E9-191844AD8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6496" y="4313402"/>
            <a:ext cx="878004" cy="5842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in">
                <a:solidFill>
                  <a:srgbClr val="66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1100" dirty="0">
                <a:solidFill>
                  <a:srgbClr val="000000"/>
                </a:solidFill>
                <a:latin typeface="Calibri" panose="020F0502020204030204" pitchFamily="34" charset="0"/>
              </a:rPr>
              <a:t>Reduced domestic fighting</a:t>
            </a:r>
            <a:endParaRPr lang="en-US" altLang="en-US" sz="11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247" name="Text Box 242">
            <a:extLst>
              <a:ext uri="{FF2B5EF4-FFF2-40B4-BE49-F238E27FC236}">
                <a16:creationId xmlns:a16="http://schemas.microsoft.com/office/drawing/2014/main" id="{F8039669-EA48-40E0-95B7-A0C7E1899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526" y="1216382"/>
            <a:ext cx="1210077" cy="5476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alibri" panose="020F0502020204030204" pitchFamily="34" charset="0"/>
              </a:rPr>
              <a:t>Girl &amp; boy child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Mothers &amp; fathers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Extended and adopted family</a:t>
            </a:r>
            <a:endParaRPr lang="en-GB" altLang="en-US" sz="10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Co-wives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GB" altLang="en-US" sz="1000" b="1" dirty="0">
                <a:solidFill>
                  <a:srgbClr val="0070C0"/>
                </a:solidFill>
                <a:latin typeface="Calibri" panose="020F0502020204030204" pitchFamily="34" charset="0"/>
              </a:rPr>
              <a:t>Parents-in-law</a:t>
            </a:r>
            <a:endParaRPr kumimoji="0" lang="en-GB" altLang="en-US" sz="10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GB" altLang="en-US" sz="1000" b="1" dirty="0">
                <a:solidFill>
                  <a:srgbClr val="AD5BFF"/>
                </a:solidFill>
                <a:latin typeface="Calibri" panose="020F0502020204030204" pitchFamily="34" charset="0"/>
              </a:rPr>
              <a:t>Child protection committee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AD5BFF"/>
                </a:solidFill>
                <a:effectLst/>
                <a:latin typeface="Calibri" panose="020F0502020204030204" pitchFamily="34" charset="0"/>
              </a:rPr>
              <a:t>Sports coach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AD5BFF"/>
                </a:solidFill>
                <a:effectLst/>
                <a:latin typeface="Calibri" panose="020F0502020204030204" pitchFamily="34" charset="0"/>
              </a:rPr>
              <a:t>Faith leaders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GB" altLang="en-US" sz="1000" b="1" dirty="0">
                <a:solidFill>
                  <a:srgbClr val="AD5BFF"/>
                </a:solidFill>
                <a:latin typeface="Calibri" panose="020F0502020204030204" pitchFamily="34" charset="0"/>
              </a:rPr>
              <a:t>Traditional leaders/ chief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AD5BFF"/>
                </a:solidFill>
                <a:effectLst/>
                <a:latin typeface="Calibri" panose="020F0502020204030204" pitchFamily="34" charset="0"/>
              </a:rPr>
              <a:t>Teachers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AD5BFF"/>
                </a:solidFill>
                <a:effectLst/>
                <a:latin typeface="Calibri" panose="020F0502020204030204" pitchFamily="34" charset="0"/>
              </a:rPr>
              <a:t>Neighbours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GB" altLang="en-US" sz="1000" b="1" dirty="0">
                <a:solidFill>
                  <a:srgbClr val="00B050"/>
                </a:solidFill>
                <a:latin typeface="Calibri" panose="020F0502020204030204" pitchFamily="34" charset="0"/>
              </a:rPr>
              <a:t>Stars/ celebrities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GB" altLang="en-US" sz="1000" b="1" dirty="0">
                <a:solidFill>
                  <a:srgbClr val="00B050"/>
                </a:solidFill>
                <a:latin typeface="Calibri" panose="020F0502020204030204" pitchFamily="34" charset="0"/>
              </a:rPr>
              <a:t>Social services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Police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GB" altLang="en-US" sz="1000" b="1" dirty="0">
                <a:solidFill>
                  <a:srgbClr val="00B050"/>
                </a:solidFill>
                <a:latin typeface="Calibri" panose="020F0502020204030204" pitchFamily="34" charset="0"/>
              </a:rPr>
              <a:t>Psychologists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GB" altLang="en-US" sz="1000" b="1" dirty="0">
                <a:solidFill>
                  <a:srgbClr val="00B050"/>
                </a:solidFill>
                <a:latin typeface="Calibri" panose="020F0502020204030204" pitchFamily="34" charset="0"/>
              </a:rPr>
              <a:t>NGOs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GB" altLang="en-US" sz="1000" b="1" dirty="0">
                <a:solidFill>
                  <a:srgbClr val="00B050"/>
                </a:solidFill>
                <a:latin typeface="Calibri" panose="020F0502020204030204" pitchFamily="34" charset="0"/>
              </a:rPr>
              <a:t>Human rights groups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Health workers: hospit</a:t>
            </a:r>
            <a:r>
              <a:rPr lang="en-GB" altLang="en-US" sz="1000" b="1" dirty="0">
                <a:solidFill>
                  <a:srgbClr val="00B050"/>
                </a:solidFill>
                <a:latin typeface="Calibri" panose="020F0502020204030204" pitchFamily="34" charset="0"/>
              </a:rPr>
              <a:t>al  staff; nurses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Children’s Rights Associations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Politicians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000" b="1" dirty="0">
                <a:solidFill>
                  <a:srgbClr val="C00000"/>
                </a:solidFill>
                <a:latin typeface="Calibri" panose="020F0502020204030204" pitchFamily="34" charset="0"/>
              </a:rPr>
              <a:t>Media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49" name="Rectangle 243">
            <a:extLst>
              <a:ext uri="{FF2B5EF4-FFF2-40B4-BE49-F238E27FC236}">
                <a16:creationId xmlns:a16="http://schemas.microsoft.com/office/drawing/2014/main" id="{B81E28FD-F9F3-49CE-BFC0-6BEDA9E51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2468" y="1212692"/>
            <a:ext cx="809240" cy="521555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50" name="Text Box 244">
            <a:extLst>
              <a:ext uri="{FF2B5EF4-FFF2-40B4-BE49-F238E27FC236}">
                <a16:creationId xmlns:a16="http://schemas.microsoft.com/office/drawing/2014/main" id="{795052B7-6C44-4442-BCD4-F460ABA97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415" y="1419433"/>
            <a:ext cx="809240" cy="293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Gender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51" name="Text Box 245">
            <a:extLst>
              <a:ext uri="{FF2B5EF4-FFF2-40B4-BE49-F238E27FC236}">
                <a16:creationId xmlns:a16="http://schemas.microsoft.com/office/drawing/2014/main" id="{2506D8D2-1080-4BA8-988B-6E347F1AE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2468" y="1980291"/>
            <a:ext cx="809240" cy="429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Birth registration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53" name="Text Box 247">
            <a:extLst>
              <a:ext uri="{FF2B5EF4-FFF2-40B4-BE49-F238E27FC236}">
                <a16:creationId xmlns:a16="http://schemas.microsoft.com/office/drawing/2014/main" id="{46C955CB-176A-42E9-9427-A2568D581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0751" y="2783544"/>
            <a:ext cx="809240" cy="595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Peace/ humanitarian  development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54" name="Text Box 248">
            <a:extLst>
              <a:ext uri="{FF2B5EF4-FFF2-40B4-BE49-F238E27FC236}">
                <a16:creationId xmlns:a16="http://schemas.microsoft.com/office/drawing/2014/main" id="{44D00133-6985-4679-BFEF-3A6699679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6341" y="4370923"/>
            <a:ext cx="809240" cy="595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Substance abuse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55" name="Text Box 249">
            <a:extLst>
              <a:ext uri="{FF2B5EF4-FFF2-40B4-BE49-F238E27FC236}">
                <a16:creationId xmlns:a16="http://schemas.microsoft.com/office/drawing/2014/main" id="{A26FE0E1-D39B-49D7-B334-7C4463B0D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1521" y="5167952"/>
            <a:ext cx="809240" cy="313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Cybercrime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56" name="Text Box 250">
            <a:extLst>
              <a:ext uri="{FF2B5EF4-FFF2-40B4-BE49-F238E27FC236}">
                <a16:creationId xmlns:a16="http://schemas.microsoft.com/office/drawing/2014/main" id="{8A87743A-57DA-4DC4-9037-777279350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1915" y="5886305"/>
            <a:ext cx="809240" cy="337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100" dirty="0">
                <a:solidFill>
                  <a:srgbClr val="000000"/>
                </a:solidFill>
                <a:latin typeface="Calibri" panose="020F0502020204030204" pitchFamily="34" charset="0"/>
              </a:rPr>
              <a:t>Hazard game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60" name="Text Box 264">
            <a:extLst>
              <a:ext uri="{FF2B5EF4-FFF2-40B4-BE49-F238E27FC236}">
                <a16:creationId xmlns:a16="http://schemas.microsoft.com/office/drawing/2014/main" id="{5F71F49B-1570-47FE-BDFD-8F24BF743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3615" y="606366"/>
            <a:ext cx="1126076" cy="391410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CROSS-CUTTING ISSUES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62" name="Text Box 266">
            <a:extLst>
              <a:ext uri="{FF2B5EF4-FFF2-40B4-BE49-F238E27FC236}">
                <a16:creationId xmlns:a16="http://schemas.microsoft.com/office/drawing/2014/main" id="{EAD2B995-F210-469F-9AE3-4552E823B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6096" y="1390048"/>
            <a:ext cx="1130283" cy="2673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1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1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1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2263" name="Group 267">
            <a:extLst>
              <a:ext uri="{FF2B5EF4-FFF2-40B4-BE49-F238E27FC236}">
                <a16:creationId xmlns:a16="http://schemas.microsoft.com/office/drawing/2014/main" id="{9CC2764D-85BA-4A0E-B57D-358B0DE70D1D}"/>
              </a:ext>
            </a:extLst>
          </p:cNvPr>
          <p:cNvGrpSpPr>
            <a:grpSpLocks/>
          </p:cNvGrpSpPr>
          <p:nvPr/>
        </p:nvGrpSpPr>
        <p:grpSpPr bwMode="auto">
          <a:xfrm>
            <a:off x="1454042" y="1367223"/>
            <a:ext cx="1325222" cy="4987378"/>
            <a:chOff x="104939025" y="108126897"/>
            <a:chExt cx="2217106" cy="4474986"/>
          </a:xfrm>
        </p:grpSpPr>
        <p:sp>
          <p:nvSpPr>
            <p:cNvPr id="2295" name="Oval 268">
              <a:extLst>
                <a:ext uri="{FF2B5EF4-FFF2-40B4-BE49-F238E27FC236}">
                  <a16:creationId xmlns:a16="http://schemas.microsoft.com/office/drawing/2014/main" id="{1CA8F693-746D-4224-9BF1-3957D39F8C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939025" y="108126897"/>
              <a:ext cx="2217106" cy="4424037"/>
            </a:xfrm>
            <a:prstGeom prst="ellipse">
              <a:avLst/>
            </a:prstGeom>
            <a:solidFill>
              <a:srgbClr val="A4444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96" name="Text Box 269">
              <a:extLst>
                <a:ext uri="{FF2B5EF4-FFF2-40B4-BE49-F238E27FC236}">
                  <a16:creationId xmlns:a16="http://schemas.microsoft.com/office/drawing/2014/main" id="{FD50D706-D949-4B38-B440-4B481A814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467029" y="112029652"/>
              <a:ext cx="1156895" cy="572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POLICY/ SYSTEMS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264" name="Group 270">
            <a:extLst>
              <a:ext uri="{FF2B5EF4-FFF2-40B4-BE49-F238E27FC236}">
                <a16:creationId xmlns:a16="http://schemas.microsoft.com/office/drawing/2014/main" id="{5CEBCF71-A60E-4FA7-A6AF-AF8D939ECB48}"/>
              </a:ext>
            </a:extLst>
          </p:cNvPr>
          <p:cNvGrpSpPr>
            <a:grpSpLocks/>
          </p:cNvGrpSpPr>
          <p:nvPr/>
        </p:nvGrpSpPr>
        <p:grpSpPr bwMode="auto">
          <a:xfrm>
            <a:off x="1535464" y="1491113"/>
            <a:ext cx="1145532" cy="4203644"/>
            <a:chOff x="105075245" y="108238065"/>
            <a:chExt cx="1916482" cy="3771771"/>
          </a:xfrm>
        </p:grpSpPr>
        <p:sp>
          <p:nvSpPr>
            <p:cNvPr id="2293" name="Oval 271">
              <a:extLst>
                <a:ext uri="{FF2B5EF4-FFF2-40B4-BE49-F238E27FC236}">
                  <a16:creationId xmlns:a16="http://schemas.microsoft.com/office/drawing/2014/main" id="{0820B598-4B10-47A9-8F69-47A332B148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075245" y="108238065"/>
              <a:ext cx="1916482" cy="3771771"/>
            </a:xfrm>
            <a:prstGeom prst="ellipse">
              <a:avLst/>
            </a:prstGeom>
            <a:solidFill>
              <a:srgbClr val="69AB21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94" name="Text Box 272">
              <a:extLst>
                <a:ext uri="{FF2B5EF4-FFF2-40B4-BE49-F238E27FC236}">
                  <a16:creationId xmlns:a16="http://schemas.microsoft.com/office/drawing/2014/main" id="{EF655462-365B-4C57-8C0D-6AA797513D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569118" y="111295533"/>
              <a:ext cx="942565" cy="696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265" name="Oval 273">
            <a:extLst>
              <a:ext uri="{FF2B5EF4-FFF2-40B4-BE49-F238E27FC236}">
                <a16:creationId xmlns:a16="http://schemas.microsoft.com/office/drawing/2014/main" id="{C4C9008F-CDAE-464C-8C8C-4FBF7B933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861" y="1590435"/>
            <a:ext cx="943379" cy="3365381"/>
          </a:xfrm>
          <a:prstGeom prst="ellipse">
            <a:avLst/>
          </a:prstGeom>
          <a:solidFill>
            <a:srgbClr val="AC59FF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266" name="Group 274">
            <a:extLst>
              <a:ext uri="{FF2B5EF4-FFF2-40B4-BE49-F238E27FC236}">
                <a16:creationId xmlns:a16="http://schemas.microsoft.com/office/drawing/2014/main" id="{BE5ADDDA-6C28-41FE-8980-2DFD5713C2D3}"/>
              </a:ext>
            </a:extLst>
          </p:cNvPr>
          <p:cNvGrpSpPr>
            <a:grpSpLocks/>
          </p:cNvGrpSpPr>
          <p:nvPr/>
        </p:nvGrpSpPr>
        <p:grpSpPr bwMode="auto">
          <a:xfrm>
            <a:off x="1762257" y="1666477"/>
            <a:ext cx="673841" cy="2534135"/>
            <a:chOff x="105454669" y="108395413"/>
            <a:chExt cx="1127342" cy="2273784"/>
          </a:xfrm>
        </p:grpSpPr>
        <p:sp>
          <p:nvSpPr>
            <p:cNvPr id="2291" name="Oval 275">
              <a:extLst>
                <a:ext uri="{FF2B5EF4-FFF2-40B4-BE49-F238E27FC236}">
                  <a16:creationId xmlns:a16="http://schemas.microsoft.com/office/drawing/2014/main" id="{E971F200-2CCE-4FFA-891C-F8382FEAA3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454669" y="108395413"/>
              <a:ext cx="1127342" cy="2273784"/>
            </a:xfrm>
            <a:prstGeom prst="ellipse">
              <a:avLst/>
            </a:prstGeom>
            <a:solidFill>
              <a:srgbClr val="23C5FF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92" name="Text Box 276">
              <a:extLst>
                <a:ext uri="{FF2B5EF4-FFF2-40B4-BE49-F238E27FC236}">
                  <a16:creationId xmlns:a16="http://schemas.microsoft.com/office/drawing/2014/main" id="{7D14E692-A93F-4FFB-A36C-2BF48AA18B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549936" y="109707667"/>
              <a:ext cx="930040" cy="784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267" name="Group 277">
            <a:extLst>
              <a:ext uri="{FF2B5EF4-FFF2-40B4-BE49-F238E27FC236}">
                <a16:creationId xmlns:a16="http://schemas.microsoft.com/office/drawing/2014/main" id="{200CA959-4FDD-469F-AE47-0A0AB207DAFB}"/>
              </a:ext>
            </a:extLst>
          </p:cNvPr>
          <p:cNvGrpSpPr>
            <a:grpSpLocks/>
          </p:cNvGrpSpPr>
          <p:nvPr/>
        </p:nvGrpSpPr>
        <p:grpSpPr bwMode="auto">
          <a:xfrm>
            <a:off x="1851164" y="1745150"/>
            <a:ext cx="479177" cy="1507709"/>
            <a:chOff x="105544307" y="107999408"/>
            <a:chExt cx="801666" cy="1352811"/>
          </a:xfrm>
        </p:grpSpPr>
        <p:sp>
          <p:nvSpPr>
            <p:cNvPr id="2289" name="Oval 278">
              <a:extLst>
                <a:ext uri="{FF2B5EF4-FFF2-40B4-BE49-F238E27FC236}">
                  <a16:creationId xmlns:a16="http://schemas.microsoft.com/office/drawing/2014/main" id="{C4093168-4EBB-4E6F-855F-93DD1B6395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544307" y="107999408"/>
              <a:ext cx="801666" cy="1352811"/>
            </a:xfrm>
            <a:prstGeom prst="ellipse">
              <a:avLst/>
            </a:prstGeom>
            <a:solidFill>
              <a:srgbClr val="FF9933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90" name="Text Box 279">
              <a:extLst>
                <a:ext uri="{FF2B5EF4-FFF2-40B4-BE49-F238E27FC236}">
                  <a16:creationId xmlns:a16="http://schemas.microsoft.com/office/drawing/2014/main" id="{6CEDBF41-B21B-4677-ADBE-00AA9AC69F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573153" y="108497981"/>
              <a:ext cx="754675" cy="2711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268" name="Text Box 280">
            <a:extLst>
              <a:ext uri="{FF2B5EF4-FFF2-40B4-BE49-F238E27FC236}">
                <a16:creationId xmlns:a16="http://schemas.microsoft.com/office/drawing/2014/main" id="{CC8ED183-86F6-49C4-B79C-77CBA537E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387" y="3294833"/>
            <a:ext cx="700442" cy="439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FAMILY/ PEERS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269" name="Text Box 281">
            <a:extLst>
              <a:ext uri="{FF2B5EF4-FFF2-40B4-BE49-F238E27FC236}">
                <a16:creationId xmlns:a16="http://schemas.microsoft.com/office/drawing/2014/main" id="{AF5C7B3A-3F1A-4659-AFA0-18C2FEBF8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3962" y="2361783"/>
            <a:ext cx="886317" cy="267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INDIVIDUAL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70" name="Text Box 282">
            <a:extLst>
              <a:ext uri="{FF2B5EF4-FFF2-40B4-BE49-F238E27FC236}">
                <a16:creationId xmlns:a16="http://schemas.microsoft.com/office/drawing/2014/main" id="{FF282BD3-1965-431B-B362-F7A4A2D8A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7749" y="4110959"/>
            <a:ext cx="883689" cy="637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COMMUNITY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71" name="Text Box 283">
            <a:extLst>
              <a:ext uri="{FF2B5EF4-FFF2-40B4-BE49-F238E27FC236}">
                <a16:creationId xmlns:a16="http://schemas.microsoft.com/office/drawing/2014/main" id="{6067452F-B1F9-45E4-A55E-D244444B5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3259" y="4886482"/>
            <a:ext cx="1084198" cy="568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INSTITUTIONAL/ WIDER COMMUNITY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84" name="Rectangle 285">
            <a:extLst>
              <a:ext uri="{FF2B5EF4-FFF2-40B4-BE49-F238E27FC236}">
                <a16:creationId xmlns:a16="http://schemas.microsoft.com/office/drawing/2014/main" id="{0FAB771F-DED4-4030-A5DC-486300B8E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9429" y="3457063"/>
            <a:ext cx="1078699" cy="389472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solidFill>
                  <a:srgbClr val="000000"/>
                </a:solidFill>
                <a:latin typeface="Calibri" panose="020F0502020204030204" pitchFamily="34" charset="0"/>
              </a:rPr>
              <a:t>Child protection committees</a:t>
            </a:r>
          </a:p>
        </p:txBody>
      </p:sp>
      <p:sp>
        <p:nvSpPr>
          <p:cNvPr id="2285" name="Text Box 286">
            <a:extLst>
              <a:ext uri="{FF2B5EF4-FFF2-40B4-BE49-F238E27FC236}">
                <a16:creationId xmlns:a16="http://schemas.microsoft.com/office/drawing/2014/main" id="{81BB0118-C06E-4328-8E1E-BA4E4645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2616" y="3111238"/>
            <a:ext cx="1075512" cy="295090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</a:rPr>
              <a:t>Counselling </a:t>
            </a:r>
          </a:p>
        </p:txBody>
      </p:sp>
      <p:sp>
        <p:nvSpPr>
          <p:cNvPr id="2273" name="Text Box 287">
            <a:extLst>
              <a:ext uri="{FF2B5EF4-FFF2-40B4-BE49-F238E27FC236}">
                <a16:creationId xmlns:a16="http://schemas.microsoft.com/office/drawing/2014/main" id="{4D054987-D40C-47DE-ABC7-17456C404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5914" y="6953305"/>
            <a:ext cx="939871" cy="413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Shared learning</a:t>
            </a:r>
          </a:p>
        </p:txBody>
      </p:sp>
      <p:sp>
        <p:nvSpPr>
          <p:cNvPr id="2274" name="Rectangle 288">
            <a:extLst>
              <a:ext uri="{FF2B5EF4-FFF2-40B4-BE49-F238E27FC236}">
                <a16:creationId xmlns:a16="http://schemas.microsoft.com/office/drawing/2014/main" id="{9D3A11F9-FCC7-451C-A0BD-68B48CE34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3599" y="6957618"/>
            <a:ext cx="963158" cy="408908"/>
          </a:xfrm>
          <a:prstGeom prst="rect">
            <a:avLst/>
          </a:prstGeom>
          <a:solidFill>
            <a:srgbClr val="FF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in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75" name="Text Box 289">
            <a:extLst>
              <a:ext uri="{FF2B5EF4-FFF2-40B4-BE49-F238E27FC236}">
                <a16:creationId xmlns:a16="http://schemas.microsoft.com/office/drawing/2014/main" id="{790EF701-89C4-4DD1-B362-56FA2F1CF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3599" y="6953306"/>
            <a:ext cx="939871" cy="399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Child friendly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76" name="Rectangle 290">
            <a:extLst>
              <a:ext uri="{FF2B5EF4-FFF2-40B4-BE49-F238E27FC236}">
                <a16:creationId xmlns:a16="http://schemas.microsoft.com/office/drawing/2014/main" id="{DA735AAD-E399-4F38-AB10-618EF1806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5787" y="6948002"/>
            <a:ext cx="1117685" cy="405822"/>
          </a:xfrm>
          <a:prstGeom prst="rect">
            <a:avLst/>
          </a:prstGeom>
          <a:solidFill>
            <a:srgbClr val="FF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in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77" name="Text Box 291">
            <a:extLst>
              <a:ext uri="{FF2B5EF4-FFF2-40B4-BE49-F238E27FC236}">
                <a16:creationId xmlns:a16="http://schemas.microsoft.com/office/drawing/2014/main" id="{5A99808F-895A-49CE-8210-5D7CC2173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1189" y="6933633"/>
            <a:ext cx="1117685" cy="400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</a:rPr>
              <a:t>Coordination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278" name="Rectangle 292">
            <a:extLst>
              <a:ext uri="{FF2B5EF4-FFF2-40B4-BE49-F238E27FC236}">
                <a16:creationId xmlns:a16="http://schemas.microsoft.com/office/drawing/2014/main" id="{DEBD947E-51B8-4DC7-B654-5C466D0BB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0482" y="6953307"/>
            <a:ext cx="963158" cy="400517"/>
          </a:xfrm>
          <a:prstGeom prst="rect">
            <a:avLst/>
          </a:prstGeom>
          <a:solidFill>
            <a:srgbClr val="FF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in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79" name="Text Box 293">
            <a:extLst>
              <a:ext uri="{FF2B5EF4-FFF2-40B4-BE49-F238E27FC236}">
                <a16:creationId xmlns:a16="http://schemas.microsoft.com/office/drawing/2014/main" id="{F1CFF5F7-C7D0-4FFA-A61C-9FF96D688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0482" y="6953307"/>
            <a:ext cx="939871" cy="399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100" dirty="0">
                <a:solidFill>
                  <a:srgbClr val="000000"/>
                </a:solidFill>
                <a:latin typeface="Calibri" panose="020F0502020204030204" pitchFamily="34" charset="0"/>
              </a:rPr>
              <a:t>Consistency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80" name="Rectangle 294">
            <a:extLst>
              <a:ext uri="{FF2B5EF4-FFF2-40B4-BE49-F238E27FC236}">
                <a16:creationId xmlns:a16="http://schemas.microsoft.com/office/drawing/2014/main" id="{CCF5A51A-07A5-49BF-AD8B-32F3F2D16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0063" y="6944678"/>
            <a:ext cx="1117685" cy="389472"/>
          </a:xfrm>
          <a:prstGeom prst="rect">
            <a:avLst/>
          </a:prstGeom>
          <a:solidFill>
            <a:srgbClr val="FF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in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81" name="Text Box 295">
            <a:extLst>
              <a:ext uri="{FF2B5EF4-FFF2-40B4-BE49-F238E27FC236}">
                <a16:creationId xmlns:a16="http://schemas.microsoft.com/office/drawing/2014/main" id="{9BFCBA22-A14F-4243-B12B-CE7AE1859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5465" y="6953308"/>
            <a:ext cx="1117685" cy="37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100" dirty="0">
                <a:solidFill>
                  <a:srgbClr val="000000"/>
                </a:solidFill>
                <a:latin typeface="Calibri" panose="020F0502020204030204" pitchFamily="34" charset="0"/>
              </a:rPr>
              <a:t>Resourced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5" name="Text Box 246">
            <a:extLst>
              <a:ext uri="{FF2B5EF4-FFF2-40B4-BE49-F238E27FC236}">
                <a16:creationId xmlns:a16="http://schemas.microsoft.com/office/drawing/2014/main" id="{0A2B94E6-AF1B-4010-87D2-B4C7E8CAD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1572" y="3674284"/>
            <a:ext cx="900044" cy="36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Equity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9" name="Rectangle 243">
            <a:extLst>
              <a:ext uri="{FF2B5EF4-FFF2-40B4-BE49-F238E27FC236}">
                <a16:creationId xmlns:a16="http://schemas.microsoft.com/office/drawing/2014/main" id="{B81E28FD-F9F3-49CE-BFC0-6BEDA9E51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205" y="1497604"/>
            <a:ext cx="974407" cy="4747848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1800"/>
              </a:spcAft>
            </a:pPr>
            <a:r>
              <a:rPr lang="en-GB" sz="1100" dirty="0"/>
              <a:t>Encouragement</a:t>
            </a:r>
          </a:p>
          <a:p>
            <a:pPr algn="ctr">
              <a:spcAft>
                <a:spcPts val="1800"/>
              </a:spcAft>
            </a:pPr>
            <a:r>
              <a:rPr lang="en-GB" sz="1100" dirty="0"/>
              <a:t>Openness </a:t>
            </a:r>
          </a:p>
          <a:p>
            <a:pPr algn="ctr">
              <a:spcAft>
                <a:spcPts val="1800"/>
              </a:spcAft>
            </a:pPr>
            <a:r>
              <a:rPr lang="en-GB" sz="1100" dirty="0"/>
              <a:t>Patience</a:t>
            </a:r>
          </a:p>
          <a:p>
            <a:pPr algn="ctr">
              <a:spcAft>
                <a:spcPts val="1800"/>
              </a:spcAft>
            </a:pPr>
            <a:r>
              <a:rPr lang="en-GB" sz="1100" dirty="0"/>
              <a:t>Motivation  </a:t>
            </a:r>
          </a:p>
          <a:p>
            <a:pPr algn="ctr">
              <a:spcAft>
                <a:spcPts val="1800"/>
              </a:spcAft>
            </a:pPr>
            <a:r>
              <a:rPr lang="en-GB" sz="1100" dirty="0"/>
              <a:t>Humility </a:t>
            </a:r>
          </a:p>
          <a:p>
            <a:pPr algn="ctr">
              <a:spcAft>
                <a:spcPts val="1800"/>
              </a:spcAft>
            </a:pPr>
            <a:r>
              <a:rPr lang="en-GB" sz="1100" dirty="0"/>
              <a:t>Mediation </a:t>
            </a:r>
          </a:p>
          <a:p>
            <a:pPr algn="ctr">
              <a:spcAft>
                <a:spcPts val="1800"/>
              </a:spcAft>
            </a:pPr>
            <a:r>
              <a:rPr lang="en-GB" sz="1100" dirty="0"/>
              <a:t>Open dialogue </a:t>
            </a:r>
          </a:p>
          <a:p>
            <a:pPr algn="ctr">
              <a:spcAft>
                <a:spcPts val="1800"/>
              </a:spcAft>
            </a:pPr>
            <a:r>
              <a:rPr lang="en-GB" sz="1100" dirty="0"/>
              <a:t>Attentiveness </a:t>
            </a:r>
          </a:p>
          <a:p>
            <a:pPr algn="ctr">
              <a:spcAft>
                <a:spcPts val="1800"/>
              </a:spcAft>
            </a:pPr>
            <a:r>
              <a:rPr lang="en-GB" sz="1100" dirty="0"/>
              <a:t>Love </a:t>
            </a:r>
          </a:p>
          <a:p>
            <a:pPr algn="ctr">
              <a:spcAft>
                <a:spcPts val="1800"/>
              </a:spcAft>
            </a:pPr>
            <a:r>
              <a:rPr lang="en-GB" sz="1100" dirty="0"/>
              <a:t>Availability </a:t>
            </a:r>
          </a:p>
          <a:p>
            <a:pPr algn="ctr">
              <a:spcAft>
                <a:spcPts val="1800"/>
              </a:spcAft>
            </a:pPr>
            <a:r>
              <a:rPr lang="en-GB" sz="1100" dirty="0"/>
              <a:t>Flexibility</a:t>
            </a:r>
          </a:p>
          <a:p>
            <a:pPr algn="ctr">
              <a:spcAft>
                <a:spcPts val="1800"/>
              </a:spcAft>
            </a:pPr>
            <a:r>
              <a:rPr lang="en-GB" sz="1100" dirty="0"/>
              <a:t>Tolerance  </a:t>
            </a:r>
          </a:p>
        </p:txBody>
      </p:sp>
      <p:sp>
        <p:nvSpPr>
          <p:cNvPr id="164" name="Text Box 184">
            <a:extLst>
              <a:ext uri="{FF2B5EF4-FFF2-40B4-BE49-F238E27FC236}">
                <a16:creationId xmlns:a16="http://schemas.microsoft.com/office/drawing/2014/main" id="{C75AA7F1-1E62-40EC-88D2-67DD9B06D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6496" y="5008813"/>
            <a:ext cx="879202" cy="673101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in">
                <a:solidFill>
                  <a:srgbClr val="007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pPr>
              <a:lnSpc>
                <a:spcPct val="90000"/>
              </a:lnSpc>
            </a:pPr>
            <a:r>
              <a:rPr lang="en-US" altLang="en-US" dirty="0"/>
              <a:t>Reduced stigma against children by parents</a:t>
            </a:r>
          </a:p>
        </p:txBody>
      </p:sp>
      <p:sp>
        <p:nvSpPr>
          <p:cNvPr id="166" name="Text Box 184">
            <a:extLst>
              <a:ext uri="{FF2B5EF4-FFF2-40B4-BE49-F238E27FC236}">
                <a16:creationId xmlns:a16="http://schemas.microsoft.com/office/drawing/2014/main" id="{C75AA7F1-1E62-40EC-88D2-67DD9B06D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6496" y="5760181"/>
            <a:ext cx="879202" cy="730246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in">
                <a:solidFill>
                  <a:srgbClr val="007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pPr>
              <a:lnSpc>
                <a:spcPct val="90000"/>
              </a:lnSpc>
            </a:pPr>
            <a:r>
              <a:rPr lang="en-US" altLang="en-US" dirty="0"/>
              <a:t>Breaking silence about child abuse/ child marriage</a:t>
            </a:r>
          </a:p>
        </p:txBody>
      </p:sp>
      <p:sp>
        <p:nvSpPr>
          <p:cNvPr id="176" name="Text Box 166">
            <a:extLst>
              <a:ext uri="{FF2B5EF4-FFF2-40B4-BE49-F238E27FC236}">
                <a16:creationId xmlns:a16="http://schemas.microsoft.com/office/drawing/2014/main" id="{FA0836F1-CFC8-49FB-A376-70E64E7C5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7401" y="1415860"/>
            <a:ext cx="879071" cy="617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pPr>
              <a:lnSpc>
                <a:spcPct val="90000"/>
              </a:lnSpc>
            </a:pPr>
            <a:r>
              <a:rPr lang="en-US" altLang="en-US" sz="1100" dirty="0"/>
              <a:t>Popularization of laws and sacred texts linked to child protection &amp; rights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5E8F4F3-B028-4E4E-A203-B17D850E8DC3}"/>
              </a:ext>
            </a:extLst>
          </p:cNvPr>
          <p:cNvGrpSpPr/>
          <p:nvPr/>
        </p:nvGrpSpPr>
        <p:grpSpPr>
          <a:xfrm>
            <a:off x="3855670" y="5371578"/>
            <a:ext cx="1125491" cy="983004"/>
            <a:chOff x="-657685" y="4472091"/>
            <a:chExt cx="1125491" cy="900925"/>
          </a:xfrm>
        </p:grpSpPr>
        <p:sp>
          <p:nvSpPr>
            <p:cNvPr id="2131" name="Oval 149">
              <a:extLst>
                <a:ext uri="{FF2B5EF4-FFF2-40B4-BE49-F238E27FC236}">
                  <a16:creationId xmlns:a16="http://schemas.microsoft.com/office/drawing/2014/main" id="{22DD6AB6-E2EC-4BD9-8B87-51E029D761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625857" y="4472091"/>
              <a:ext cx="998474" cy="900925"/>
            </a:xfrm>
            <a:prstGeom prst="ellipse">
              <a:avLst/>
            </a:prstGeom>
            <a:solidFill>
              <a:srgbClr val="00CC66">
                <a:alpha val="50000"/>
              </a:srgbClr>
            </a:solidFill>
            <a:ln w="25400" algn="ctr">
              <a:solidFill>
                <a:srgbClr val="00B05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B6EB137-FA54-40E8-8B69-F2BEBAA6C1B0}"/>
                </a:ext>
              </a:extLst>
            </p:cNvPr>
            <p:cNvSpPr/>
            <p:nvPr/>
          </p:nvSpPr>
          <p:spPr>
            <a:xfrm>
              <a:off x="-657685" y="4698995"/>
              <a:ext cx="1125491" cy="5415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2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Technical, faith, heart, mind </a:t>
              </a:r>
            </a:p>
          </p:txBody>
        </p:sp>
      </p:grpSp>
      <p:sp>
        <p:nvSpPr>
          <p:cNvPr id="149" name="Oval 149">
            <a:extLst>
              <a:ext uri="{FF2B5EF4-FFF2-40B4-BE49-F238E27FC236}">
                <a16:creationId xmlns:a16="http://schemas.microsoft.com/office/drawing/2014/main" id="{8A6DADB9-DF73-4E88-908F-C7D957294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4" y="4408201"/>
            <a:ext cx="998474" cy="1095123"/>
          </a:xfrm>
          <a:prstGeom prst="ellipse">
            <a:avLst/>
          </a:prstGeom>
          <a:solidFill>
            <a:srgbClr val="00CC66">
              <a:alpha val="50000"/>
            </a:srgbClr>
          </a:solidFill>
          <a:ln w="25400" algn="ctr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C1A46EDD-957E-405D-A034-624DB2A00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3180" y="3506984"/>
            <a:ext cx="998474" cy="1070017"/>
          </a:xfrm>
          <a:prstGeom prst="ellipse">
            <a:avLst/>
          </a:prstGeom>
          <a:solidFill>
            <a:srgbClr val="00CC66">
              <a:alpha val="50000"/>
            </a:srgbClr>
          </a:solidFill>
          <a:ln w="25400" algn="ctr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1" name="Oval 149">
            <a:extLst>
              <a:ext uri="{FF2B5EF4-FFF2-40B4-BE49-F238E27FC236}">
                <a16:creationId xmlns:a16="http://schemas.microsoft.com/office/drawing/2014/main" id="{BFB4AA0C-9D21-42CC-8CEA-A53687133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7948" y="2038120"/>
            <a:ext cx="998474" cy="1616522"/>
          </a:xfrm>
          <a:prstGeom prst="ellipse">
            <a:avLst/>
          </a:prstGeom>
          <a:solidFill>
            <a:srgbClr val="00CC66">
              <a:alpha val="50000"/>
            </a:srgbClr>
          </a:solidFill>
          <a:ln w="25400" algn="ctr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F41FDB-8200-4368-AEE7-37366166A30A}"/>
              </a:ext>
            </a:extLst>
          </p:cNvPr>
          <p:cNvSpPr/>
          <p:nvPr/>
        </p:nvSpPr>
        <p:spPr>
          <a:xfrm>
            <a:off x="3892092" y="4612186"/>
            <a:ext cx="98504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Faith changing hearts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68070A-B906-4126-8E8C-E67209BB9DE6}"/>
              </a:ext>
            </a:extLst>
          </p:cNvPr>
          <p:cNvSpPr/>
          <p:nvPr/>
        </p:nvSpPr>
        <p:spPr>
          <a:xfrm>
            <a:off x="3937602" y="3759433"/>
            <a:ext cx="91930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Traditional positive values</a:t>
            </a:r>
          </a:p>
        </p:txBody>
      </p:sp>
      <p:sp>
        <p:nvSpPr>
          <p:cNvPr id="152" name="Oval 149">
            <a:extLst>
              <a:ext uri="{FF2B5EF4-FFF2-40B4-BE49-F238E27FC236}">
                <a16:creationId xmlns:a16="http://schemas.microsoft.com/office/drawing/2014/main" id="{5AE87CD7-1A73-4771-9F10-A7911EDFF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508" y="1319214"/>
            <a:ext cx="998474" cy="900925"/>
          </a:xfrm>
          <a:prstGeom prst="ellipse">
            <a:avLst/>
          </a:prstGeom>
          <a:solidFill>
            <a:srgbClr val="00CC66">
              <a:alpha val="50000"/>
            </a:srgbClr>
          </a:solidFill>
          <a:ln w="25400" algn="ctr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F89E17-3D40-4725-94BF-9106181E8585}"/>
              </a:ext>
            </a:extLst>
          </p:cNvPr>
          <p:cNvSpPr/>
          <p:nvPr/>
        </p:nvSpPr>
        <p:spPr>
          <a:xfrm>
            <a:off x="3862402" y="1307706"/>
            <a:ext cx="106512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Social</a:t>
            </a:r>
            <a:r>
              <a:rPr lang="en-GB" alt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mobilisation/ organisation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24577B-008C-4C01-9C6D-3FFBE3EC73C1}"/>
              </a:ext>
            </a:extLst>
          </p:cNvPr>
          <p:cNvSpPr/>
          <p:nvPr/>
        </p:nvSpPr>
        <p:spPr>
          <a:xfrm>
            <a:off x="3915645" y="2344928"/>
            <a:ext cx="921953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Advocating for favourable laws/ changing harmful </a:t>
            </a:r>
          </a:p>
        </p:txBody>
      </p:sp>
      <p:grpSp>
        <p:nvGrpSpPr>
          <p:cNvPr id="153" name="Group 163">
            <a:extLst>
              <a:ext uri="{FF2B5EF4-FFF2-40B4-BE49-F238E27FC236}">
                <a16:creationId xmlns:a16="http://schemas.microsoft.com/office/drawing/2014/main" id="{019B66D7-99AA-4D85-9EC7-2FA934EC00CB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345199" y="2079847"/>
            <a:ext cx="608675" cy="1117687"/>
            <a:chOff x="110069470" y="109244670"/>
            <a:chExt cx="867021" cy="969556"/>
          </a:xfrm>
        </p:grpSpPr>
        <p:sp>
          <p:nvSpPr>
            <p:cNvPr id="156" name="AutoShape 165">
              <a:extLst>
                <a:ext uri="{FF2B5EF4-FFF2-40B4-BE49-F238E27FC236}">
                  <a16:creationId xmlns:a16="http://schemas.microsoft.com/office/drawing/2014/main" id="{13ECB4EB-3ACA-479C-A329-D7BA0250D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82878" y="109244670"/>
              <a:ext cx="853613" cy="219629"/>
            </a:xfrm>
            <a:prstGeom prst="triangle">
              <a:avLst>
                <a:gd name="adj" fmla="val 50000"/>
              </a:avLst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in">
                  <a:solidFill>
                    <a:srgbClr val="FF99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" name="Rectangle 164">
              <a:extLst>
                <a:ext uri="{FF2B5EF4-FFF2-40B4-BE49-F238E27FC236}">
                  <a16:creationId xmlns:a16="http://schemas.microsoft.com/office/drawing/2014/main" id="{129A963D-3F34-43AF-84BB-54E572AFD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69470" y="109459250"/>
              <a:ext cx="860552" cy="754976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in">
                  <a:solidFill>
                    <a:srgbClr val="FF99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158" name="Text Box 166">
            <a:extLst>
              <a:ext uri="{FF2B5EF4-FFF2-40B4-BE49-F238E27FC236}">
                <a16:creationId xmlns:a16="http://schemas.microsoft.com/office/drawing/2014/main" id="{8F551562-3927-4DD3-9395-F1FA3260E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2076" y="2429960"/>
            <a:ext cx="879071" cy="436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pPr>
              <a:lnSpc>
                <a:spcPct val="90000"/>
              </a:lnSpc>
            </a:pPr>
            <a:r>
              <a:rPr lang="en-US" altLang="en-US" sz="1100" dirty="0"/>
              <a:t>Dialogue: inter-religious; family</a:t>
            </a:r>
          </a:p>
        </p:txBody>
      </p:sp>
      <p:grpSp>
        <p:nvGrpSpPr>
          <p:cNvPr id="160" name="Group 163">
            <a:extLst>
              <a:ext uri="{FF2B5EF4-FFF2-40B4-BE49-F238E27FC236}">
                <a16:creationId xmlns:a16="http://schemas.microsoft.com/office/drawing/2014/main" id="{C02743F5-64BC-42CE-9545-B850EA6F004F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398280" y="2681812"/>
            <a:ext cx="489102" cy="1117687"/>
            <a:chOff x="110069470" y="109244670"/>
            <a:chExt cx="867021" cy="969556"/>
          </a:xfrm>
        </p:grpSpPr>
        <p:sp>
          <p:nvSpPr>
            <p:cNvPr id="162" name="AutoShape 165">
              <a:extLst>
                <a:ext uri="{FF2B5EF4-FFF2-40B4-BE49-F238E27FC236}">
                  <a16:creationId xmlns:a16="http://schemas.microsoft.com/office/drawing/2014/main" id="{F335195B-6206-4B90-A87B-F5930D3D6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82878" y="109244670"/>
              <a:ext cx="853613" cy="219629"/>
            </a:xfrm>
            <a:prstGeom prst="triangle">
              <a:avLst>
                <a:gd name="adj" fmla="val 50000"/>
              </a:avLst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in">
                  <a:solidFill>
                    <a:srgbClr val="FF99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" name="Rectangle 164">
              <a:extLst>
                <a:ext uri="{FF2B5EF4-FFF2-40B4-BE49-F238E27FC236}">
                  <a16:creationId xmlns:a16="http://schemas.microsoft.com/office/drawing/2014/main" id="{1900F051-5535-4286-B417-2C261904A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69470" y="109459250"/>
              <a:ext cx="860552" cy="754976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in">
                  <a:solidFill>
                    <a:srgbClr val="FF99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165" name="Text Box 166">
            <a:extLst>
              <a:ext uri="{FF2B5EF4-FFF2-40B4-BE49-F238E27FC236}">
                <a16:creationId xmlns:a16="http://schemas.microsoft.com/office/drawing/2014/main" id="{C81AEE51-784B-4BBC-9E86-660C61387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4105" y="3027913"/>
            <a:ext cx="879071" cy="436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pPr>
              <a:lnSpc>
                <a:spcPct val="90000"/>
              </a:lnSpc>
            </a:pPr>
            <a:r>
              <a:rPr lang="en-US" altLang="en-US" sz="1100" dirty="0"/>
              <a:t>Community empowerment </a:t>
            </a:r>
          </a:p>
        </p:txBody>
      </p:sp>
      <p:grpSp>
        <p:nvGrpSpPr>
          <p:cNvPr id="183" name="Group 163">
            <a:extLst>
              <a:ext uri="{FF2B5EF4-FFF2-40B4-BE49-F238E27FC236}">
                <a16:creationId xmlns:a16="http://schemas.microsoft.com/office/drawing/2014/main" id="{6C50577A-03DA-460B-93E9-9BA4A423A652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394852" y="3235702"/>
            <a:ext cx="512374" cy="1117687"/>
            <a:chOff x="110069470" y="109244670"/>
            <a:chExt cx="867021" cy="969556"/>
          </a:xfrm>
        </p:grpSpPr>
        <p:sp>
          <p:nvSpPr>
            <p:cNvPr id="184" name="AutoShape 165">
              <a:extLst>
                <a:ext uri="{FF2B5EF4-FFF2-40B4-BE49-F238E27FC236}">
                  <a16:creationId xmlns:a16="http://schemas.microsoft.com/office/drawing/2014/main" id="{CBBC7EAF-3606-46C8-AB76-85CE26F60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82878" y="109244670"/>
              <a:ext cx="853613" cy="219629"/>
            </a:xfrm>
            <a:prstGeom prst="triangle">
              <a:avLst>
                <a:gd name="adj" fmla="val 50000"/>
              </a:avLst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in">
                  <a:solidFill>
                    <a:srgbClr val="FF99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5" name="Rectangle 164">
              <a:extLst>
                <a:ext uri="{FF2B5EF4-FFF2-40B4-BE49-F238E27FC236}">
                  <a16:creationId xmlns:a16="http://schemas.microsoft.com/office/drawing/2014/main" id="{DD9A0473-1293-4820-B794-BCF5D6299C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69470" y="109459250"/>
              <a:ext cx="860552" cy="754976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in">
                  <a:solidFill>
                    <a:srgbClr val="FF99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186" name="Text Box 166">
            <a:extLst>
              <a:ext uri="{FF2B5EF4-FFF2-40B4-BE49-F238E27FC236}">
                <a16:creationId xmlns:a16="http://schemas.microsoft.com/office/drawing/2014/main" id="{791E37FD-0067-4984-B3E7-218A76B78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414" y="3580800"/>
            <a:ext cx="1003449" cy="436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pPr>
              <a:lnSpc>
                <a:spcPct val="90000"/>
              </a:lnSpc>
            </a:pPr>
            <a:r>
              <a:rPr lang="en-US" altLang="en-US" sz="1100" dirty="0"/>
              <a:t>Communication</a:t>
            </a:r>
          </a:p>
        </p:txBody>
      </p:sp>
      <p:grpSp>
        <p:nvGrpSpPr>
          <p:cNvPr id="187" name="Group 163">
            <a:extLst>
              <a:ext uri="{FF2B5EF4-FFF2-40B4-BE49-F238E27FC236}">
                <a16:creationId xmlns:a16="http://schemas.microsoft.com/office/drawing/2014/main" id="{1D232F18-DB9E-4289-855E-CFD6027472DD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345229" y="3880707"/>
            <a:ext cx="608675" cy="1117687"/>
            <a:chOff x="110069470" y="109244670"/>
            <a:chExt cx="867021" cy="969556"/>
          </a:xfrm>
        </p:grpSpPr>
        <p:sp>
          <p:nvSpPr>
            <p:cNvPr id="188" name="AutoShape 165">
              <a:extLst>
                <a:ext uri="{FF2B5EF4-FFF2-40B4-BE49-F238E27FC236}">
                  <a16:creationId xmlns:a16="http://schemas.microsoft.com/office/drawing/2014/main" id="{E8120979-4805-4388-B98A-23D87435A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82878" y="109244670"/>
              <a:ext cx="853613" cy="219629"/>
            </a:xfrm>
            <a:prstGeom prst="triangle">
              <a:avLst>
                <a:gd name="adj" fmla="val 50000"/>
              </a:avLst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in">
                  <a:solidFill>
                    <a:srgbClr val="FF99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9" name="Rectangle 164">
              <a:extLst>
                <a:ext uri="{FF2B5EF4-FFF2-40B4-BE49-F238E27FC236}">
                  <a16:creationId xmlns:a16="http://schemas.microsoft.com/office/drawing/2014/main" id="{F2B1B97D-5CF0-4944-8936-BEFE3A0E23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69470" y="109459250"/>
              <a:ext cx="860552" cy="754976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in">
                  <a:solidFill>
                    <a:srgbClr val="FF99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190" name="Text Box 166">
            <a:extLst>
              <a:ext uri="{FF2B5EF4-FFF2-40B4-BE49-F238E27FC236}">
                <a16:creationId xmlns:a16="http://schemas.microsoft.com/office/drawing/2014/main" id="{229D232B-596D-4CDD-B7E7-93D744730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0840" y="4188288"/>
            <a:ext cx="879071" cy="436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pPr>
              <a:lnSpc>
                <a:spcPct val="90000"/>
              </a:lnSpc>
            </a:pPr>
            <a:r>
              <a:rPr lang="en-US" altLang="en-US" sz="1100" dirty="0"/>
              <a:t>Advocacy: denunciation; lobbying </a:t>
            </a:r>
          </a:p>
        </p:txBody>
      </p:sp>
      <p:grpSp>
        <p:nvGrpSpPr>
          <p:cNvPr id="191" name="Group 163">
            <a:extLst>
              <a:ext uri="{FF2B5EF4-FFF2-40B4-BE49-F238E27FC236}">
                <a16:creationId xmlns:a16="http://schemas.microsoft.com/office/drawing/2014/main" id="{6816504B-205B-490E-8DCA-C640008F82C8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334985" y="4559967"/>
            <a:ext cx="608675" cy="1117687"/>
            <a:chOff x="110069470" y="109244670"/>
            <a:chExt cx="867021" cy="969556"/>
          </a:xfrm>
        </p:grpSpPr>
        <p:sp>
          <p:nvSpPr>
            <p:cNvPr id="192" name="AutoShape 165">
              <a:extLst>
                <a:ext uri="{FF2B5EF4-FFF2-40B4-BE49-F238E27FC236}">
                  <a16:creationId xmlns:a16="http://schemas.microsoft.com/office/drawing/2014/main" id="{2DD249E2-F1F8-45BE-974A-0ACD9BC14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82878" y="109244670"/>
              <a:ext cx="853613" cy="219629"/>
            </a:xfrm>
            <a:prstGeom prst="triangle">
              <a:avLst>
                <a:gd name="adj" fmla="val 50000"/>
              </a:avLst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in">
                  <a:solidFill>
                    <a:srgbClr val="FF99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Rectangle 164">
              <a:extLst>
                <a:ext uri="{FF2B5EF4-FFF2-40B4-BE49-F238E27FC236}">
                  <a16:creationId xmlns:a16="http://schemas.microsoft.com/office/drawing/2014/main" id="{D2A59DD5-F1B7-4F35-95AE-003EA438D0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69470" y="109459250"/>
              <a:ext cx="860552" cy="754976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in">
                  <a:solidFill>
                    <a:srgbClr val="FF99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194" name="Text Box 166">
            <a:extLst>
              <a:ext uri="{FF2B5EF4-FFF2-40B4-BE49-F238E27FC236}">
                <a16:creationId xmlns:a16="http://schemas.microsoft.com/office/drawing/2014/main" id="{7B22737B-0A7C-4E93-BA62-F6572CC88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0467" y="4867397"/>
            <a:ext cx="927654" cy="538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pPr>
              <a:lnSpc>
                <a:spcPct val="90000"/>
              </a:lnSpc>
            </a:pPr>
            <a:r>
              <a:rPr lang="en-US" altLang="en-US" sz="1100" dirty="0"/>
              <a:t>Positive interpretation of sacred texts</a:t>
            </a:r>
          </a:p>
        </p:txBody>
      </p:sp>
      <p:grpSp>
        <p:nvGrpSpPr>
          <p:cNvPr id="195" name="Group 163">
            <a:extLst>
              <a:ext uri="{FF2B5EF4-FFF2-40B4-BE49-F238E27FC236}">
                <a16:creationId xmlns:a16="http://schemas.microsoft.com/office/drawing/2014/main" id="{185AA41A-E74E-476B-8554-C3916D8870D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345229" y="5238822"/>
            <a:ext cx="608675" cy="1117687"/>
            <a:chOff x="110069470" y="109244670"/>
            <a:chExt cx="867021" cy="969556"/>
          </a:xfrm>
        </p:grpSpPr>
        <p:sp>
          <p:nvSpPr>
            <p:cNvPr id="196" name="AutoShape 165">
              <a:extLst>
                <a:ext uri="{FF2B5EF4-FFF2-40B4-BE49-F238E27FC236}">
                  <a16:creationId xmlns:a16="http://schemas.microsoft.com/office/drawing/2014/main" id="{D6B184F5-0AC2-4403-B36C-85523E416A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82878" y="109244670"/>
              <a:ext cx="853613" cy="219629"/>
            </a:xfrm>
            <a:prstGeom prst="triangle">
              <a:avLst>
                <a:gd name="adj" fmla="val 50000"/>
              </a:avLst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in">
                  <a:solidFill>
                    <a:srgbClr val="FF99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7" name="Rectangle 164">
              <a:extLst>
                <a:ext uri="{FF2B5EF4-FFF2-40B4-BE49-F238E27FC236}">
                  <a16:creationId xmlns:a16="http://schemas.microsoft.com/office/drawing/2014/main" id="{7FBBD2BB-D7B3-4D80-947D-812C766E3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69470" y="109459250"/>
              <a:ext cx="860552" cy="754976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in">
                  <a:solidFill>
                    <a:srgbClr val="FF99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198" name="Text Box 166">
            <a:extLst>
              <a:ext uri="{FF2B5EF4-FFF2-40B4-BE49-F238E27FC236}">
                <a16:creationId xmlns:a16="http://schemas.microsoft.com/office/drawing/2014/main" id="{83BB8526-763B-4935-A732-AE0C90CFB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0840" y="5546403"/>
            <a:ext cx="879071" cy="436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pPr>
              <a:lnSpc>
                <a:spcPct val="90000"/>
              </a:lnSpc>
            </a:pPr>
            <a:r>
              <a:rPr lang="en-US" altLang="en-US" sz="1100" dirty="0"/>
              <a:t>Joint actions as stakeholders</a:t>
            </a:r>
          </a:p>
        </p:txBody>
      </p:sp>
      <p:sp>
        <p:nvSpPr>
          <p:cNvPr id="199" name="Text Box 228">
            <a:extLst>
              <a:ext uri="{FF2B5EF4-FFF2-40B4-BE49-F238E27FC236}">
                <a16:creationId xmlns:a16="http://schemas.microsoft.com/office/drawing/2014/main" id="{29A5DD25-DBAA-4D4E-8B7A-6DD6CE95C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6529" y="5216588"/>
            <a:ext cx="1058735" cy="389472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1100" dirty="0">
                <a:solidFill>
                  <a:srgbClr val="000000"/>
                </a:solidFill>
                <a:latin typeface="Calibri" panose="020F0502020204030204" pitchFamily="34" charset="0"/>
              </a:rPr>
              <a:t>Churches/ mosques</a:t>
            </a:r>
            <a:endParaRPr lang="en-US" altLang="en-US" sz="11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203" name="Group 163">
            <a:extLst>
              <a:ext uri="{FF2B5EF4-FFF2-40B4-BE49-F238E27FC236}">
                <a16:creationId xmlns:a16="http://schemas.microsoft.com/office/drawing/2014/main" id="{27F70180-73A1-4AF5-B822-0A05B25162F3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345199" y="5901148"/>
            <a:ext cx="608675" cy="1117687"/>
            <a:chOff x="110069470" y="109244670"/>
            <a:chExt cx="867021" cy="969556"/>
          </a:xfrm>
        </p:grpSpPr>
        <p:sp>
          <p:nvSpPr>
            <p:cNvPr id="204" name="AutoShape 165">
              <a:extLst>
                <a:ext uri="{FF2B5EF4-FFF2-40B4-BE49-F238E27FC236}">
                  <a16:creationId xmlns:a16="http://schemas.microsoft.com/office/drawing/2014/main" id="{736BDCA8-986D-4D05-ADDA-919B8A64A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82878" y="109244670"/>
              <a:ext cx="853613" cy="219629"/>
            </a:xfrm>
            <a:prstGeom prst="triangle">
              <a:avLst>
                <a:gd name="adj" fmla="val 50000"/>
              </a:avLst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in">
                  <a:solidFill>
                    <a:srgbClr val="FF99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" name="Rectangle 164">
              <a:extLst>
                <a:ext uri="{FF2B5EF4-FFF2-40B4-BE49-F238E27FC236}">
                  <a16:creationId xmlns:a16="http://schemas.microsoft.com/office/drawing/2014/main" id="{842C0443-B452-4FA4-B686-D818A6FF1B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69470" y="109459250"/>
              <a:ext cx="860552" cy="754976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in">
                  <a:solidFill>
                    <a:srgbClr val="FF99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206" name="Text Box 166">
            <a:extLst>
              <a:ext uri="{FF2B5EF4-FFF2-40B4-BE49-F238E27FC236}">
                <a16:creationId xmlns:a16="http://schemas.microsoft.com/office/drawing/2014/main" id="{3B01790C-90A1-4039-8A2C-B8C1BDC1B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2076" y="6251261"/>
            <a:ext cx="879071" cy="436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pPr>
              <a:lnSpc>
                <a:spcPct val="90000"/>
              </a:lnSpc>
            </a:pPr>
            <a:r>
              <a:rPr lang="en-US" altLang="en-US" sz="1100" dirty="0"/>
              <a:t>Improving &amp; networking with services</a:t>
            </a:r>
          </a:p>
        </p:txBody>
      </p:sp>
    </p:spTree>
    <p:extLst>
      <p:ext uri="{BB962C8B-B14F-4D97-AF65-F5344CB8AC3E}">
        <p14:creationId xmlns:p14="http://schemas.microsoft.com/office/powerpoint/2010/main" val="2161996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8749</TotalTime>
  <Words>283</Words>
  <Application>Microsoft Office PowerPoint</Application>
  <PresentationFormat>Custom</PresentationFormat>
  <Paragraphs>100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Kemp</dc:creator>
  <cp:lastModifiedBy>Jon Kemp</cp:lastModifiedBy>
  <cp:revision>76</cp:revision>
  <dcterms:created xsi:type="dcterms:W3CDTF">2019-11-25T05:38:47Z</dcterms:created>
  <dcterms:modified xsi:type="dcterms:W3CDTF">2019-12-14T19:14:22Z</dcterms:modified>
</cp:coreProperties>
</file>