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4" r:id="rId3"/>
    <p:sldId id="268" r:id="rId4"/>
    <p:sldId id="276" r:id="rId5"/>
    <p:sldId id="275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6006"/>
  </p:normalViewPr>
  <p:slideViewPr>
    <p:cSldViewPr snapToGrid="0" snapToObjects="1">
      <p:cViewPr varScale="1">
        <p:scale>
          <a:sx n="115" d="100"/>
          <a:sy n="115" d="100"/>
        </p:scale>
        <p:origin x="23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79CD-324D-9CFC-7519-1C62B9CA2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859A08-0973-FF94-6FE3-783112BE7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1FCF8-CB66-27CE-A35F-13BB12D19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0595-4E5A-474E-AC7B-31B80DD6D7DE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ADF76-85BF-EBA1-2226-DA005FB52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1F905-B9A0-C0F4-C391-7342AA86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4F2D-B2BA-8E40-9A61-ADB2431D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3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0DF1-7023-C527-E76C-0D9EE771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494D3-1ED1-115E-B938-BCF2F0AAD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FE4E9-B697-55C6-F868-5147006FD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0595-4E5A-474E-AC7B-31B80DD6D7DE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01411-BF1A-7F34-377A-1274F8401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D84FE-85D7-41D3-493F-8DF591B4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4F2D-B2BA-8E40-9A61-ADB2431D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0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D7EAA-9DF2-2C5E-ECFA-228D5B2C8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423949-3A58-F221-DF2D-037F2B723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7EFCC-6F9F-F6AD-8734-27CF2F905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0595-4E5A-474E-AC7B-31B80DD6D7DE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DC49E-C333-DC8C-6A32-5575B24C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4EF2-C47E-A774-3A20-C0E4EC03E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4F2D-B2BA-8E40-9A61-ADB2431D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4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CE82-CB77-68C1-EF03-56B4C289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42A05-7130-DDC8-E632-C56048A06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381F3-39A5-4DC4-9542-FEC4032E5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0595-4E5A-474E-AC7B-31B80DD6D7DE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6E8B4-CA7E-32E3-E800-464435B13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6DD68-9040-7F38-3AA7-EAEB2D301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4F2D-B2BA-8E40-9A61-ADB2431D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9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677D7-57E9-90B0-735E-50E5D742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6E94E-7052-2B64-8C3F-942C5FC9A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C1676-16D3-E078-433F-47CB0C241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0595-4E5A-474E-AC7B-31B80DD6D7DE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33E7F-4CF7-C444-D1AE-3692F806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EF80E-AD38-F48E-9DC7-F6C53523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4F2D-B2BA-8E40-9A61-ADB2431D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9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4736-C321-51DE-D57A-B05D125C3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01BAA-DA12-52FA-9C5F-7F5A76D9E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D1D334-4D9C-BDE9-1BF9-8E4C1A60D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07D5C-F1B1-E1F4-4680-5A124D0B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0595-4E5A-474E-AC7B-31B80DD6D7DE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DE2BB-BDBD-E1D9-0A39-BB030A26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0A29C-201D-EB8B-F764-AC5BCB53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4F2D-B2BA-8E40-9A61-ADB2431D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0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303A7-122C-5B3D-315A-C86C7761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C249B-BB19-DB88-8BEE-5AF41DC6A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2BE052-95D6-1464-B396-AE2D70E5A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3057C-A91F-C84B-184D-D07C4C961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879ECC-58EC-AEE4-DC23-B8D50030F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F44C3-A330-48F6-31AC-9CF3274E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0595-4E5A-474E-AC7B-31B80DD6D7DE}" type="datetimeFigureOut">
              <a:rPr lang="en-US" smtClean="0"/>
              <a:t>5/9/22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9AD323-4EEE-4F09-0BD4-5D1C78116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E4A7A7-C682-14D5-1BEC-874D6137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4F2D-B2BA-8E40-9A61-ADB2431D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3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AB9F-43D0-F37B-2F01-317F7001E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ABFD13-3B2D-5700-8ED2-9BC4BB268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0595-4E5A-474E-AC7B-31B80DD6D7DE}" type="datetimeFigureOut">
              <a:rPr lang="en-US" smtClean="0"/>
              <a:t>5/9/22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E6CB2-4E7D-222C-FE7C-823AA795B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0A957-6CBC-BE91-9468-777D00A56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4F2D-B2BA-8E40-9A61-ADB2431D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4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97EE3B-A60B-9901-BBE4-40EB1419D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0595-4E5A-474E-AC7B-31B80DD6D7DE}" type="datetimeFigureOut">
              <a:rPr lang="en-US" smtClean="0"/>
              <a:t>5/9/22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5E91A7-CC7B-6821-8160-D7FDF8FD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4E127-D5BA-51A8-3296-8085E59F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4F2D-B2BA-8E40-9A61-ADB2431D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1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C2B6-B88B-8F59-842B-CD4C7C58A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94B97-34C5-6F62-8EE9-AEC63B46A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6B84D-3848-0B6E-F54A-E884C9DB3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EBCFD-B043-EF37-BD2B-51031CDA6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0595-4E5A-474E-AC7B-31B80DD6D7DE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9094B-AE1F-4A2D-8BAA-580BDEB4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45A70-DDE9-BB4E-B2D9-7F67FCA0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4F2D-B2BA-8E40-9A61-ADB2431D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9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4C69-7BFE-D60B-C157-707B6E33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098A6-97A2-DE7D-D3AD-1D61FDEBF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20320-1F60-82A3-3C3E-0F916EB09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C5199-87A7-C643-3301-CDD33D2D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0595-4E5A-474E-AC7B-31B80DD6D7DE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36493-21E0-DEE1-7504-A69F8D46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1F006-1893-4513-DC2B-4AE2FAF9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4F2D-B2BA-8E40-9A61-ADB2431D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5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284CD0-CAE6-B800-CA6D-B7543327D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87117-25DD-BA43-9B78-5282980C8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3A210-151F-D670-4BE3-2DB95DB187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0595-4E5A-474E-AC7B-31B80DD6D7DE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EC9A4-10A1-7E79-9ADA-CD6DEC92F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1C27C-32B5-70F9-F1DA-4FEA19FCC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B4F2D-B2BA-8E40-9A61-ADB2431D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3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61F4D-E2C5-F57F-27D4-658499008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87" y="392911"/>
            <a:ext cx="9048751" cy="1336685"/>
          </a:xfrm>
          <a:solidFill>
            <a:schemeClr val="accent4"/>
          </a:solidFill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FPCC Mind Heart Dialogue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182FB-A8E1-FFA3-B29A-BFF914993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987" y="2014549"/>
            <a:ext cx="11630025" cy="4386262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Reflective and experiential learning process</a:t>
            </a:r>
          </a:p>
          <a:p>
            <a:r>
              <a:rPr lang="en-US" sz="3200" dirty="0">
                <a:solidFill>
                  <a:schemeClr val="bg1"/>
                </a:solidFill>
              </a:rPr>
              <a:t>More meaningful way to approach faith engagement to catalyze meaningful social and behavioral change.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Pierces beneath the surface to expose genuine doubts, tensions and motivations.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Equips us to respond effectively to gaps we have identified or issues our faith groups and organizations need to address within a safe and shared space of influence. 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Google Shape;55;p13">
            <a:extLst>
              <a:ext uri="{FF2B5EF4-FFF2-40B4-BE49-F238E27FC236}">
                <a16:creationId xmlns:a16="http://schemas.microsoft.com/office/drawing/2014/main" id="{1082C030-498D-6C6E-4EB8-EA7FEDB7C04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29488" y="334953"/>
            <a:ext cx="4581524" cy="14526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264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FA89CCB-95BC-9215-08F3-C737D3932D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213855"/>
              </p:ext>
            </p:extLst>
          </p:nvPr>
        </p:nvGraphicFramePr>
        <p:xfrm>
          <a:off x="358816" y="1628856"/>
          <a:ext cx="1158553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2557">
                  <a:extLst>
                    <a:ext uri="{9D8B030D-6E8A-4147-A177-3AD203B41FA5}">
                      <a16:colId xmlns:a16="http://schemas.microsoft.com/office/drawing/2014/main" val="3699568854"/>
                    </a:ext>
                  </a:extLst>
                </a:gridCol>
                <a:gridCol w="3910463">
                  <a:extLst>
                    <a:ext uri="{9D8B030D-6E8A-4147-A177-3AD203B41FA5}">
                      <a16:colId xmlns:a16="http://schemas.microsoft.com/office/drawing/2014/main" val="2300575651"/>
                    </a:ext>
                  </a:extLst>
                </a:gridCol>
                <a:gridCol w="3732513">
                  <a:extLst>
                    <a:ext uri="{9D8B030D-6E8A-4147-A177-3AD203B41FA5}">
                      <a16:colId xmlns:a16="http://schemas.microsoft.com/office/drawing/2014/main" val="525407008"/>
                    </a:ext>
                  </a:extLst>
                </a:gridCol>
              </a:tblGrid>
              <a:tr h="624857">
                <a:tc>
                  <a:txBody>
                    <a:bodyPr/>
                    <a:lstStyle/>
                    <a:p>
                      <a:r>
                        <a:rPr lang="en-US" sz="4000" dirty="0"/>
                        <a:t>MIND </a:t>
                      </a:r>
                    </a:p>
                  </a:txBody>
                  <a:tcPr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FAITH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HEART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637852"/>
                  </a:ext>
                </a:extLst>
              </a:tr>
              <a:tr h="429703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Draws on technical knowledge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Emphasis on Tools, processes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Evidence of what works, why and with whom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/>
                        <a:t>Shows/demonstrates/proves </a:t>
                      </a:r>
                      <a:r>
                        <a:rPr lang="en-US" sz="2000" dirty="0"/>
                        <a:t>benefits of adapting existing positive practices or abandoning harmful ones.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Explores </a:t>
                      </a:r>
                      <a:r>
                        <a:rPr lang="en-US" sz="2000" b="1" u="sng" dirty="0"/>
                        <a:t>spiritual beliefs, values, and motivations  </a:t>
                      </a:r>
                      <a:r>
                        <a:rPr lang="en-US" sz="2000" dirty="0"/>
                        <a:t>(whether linked to a particular religion or not. 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Creates space to </a:t>
                      </a:r>
                      <a:r>
                        <a:rPr lang="en-US" sz="2000" b="1" u="sng" dirty="0"/>
                        <a:t>positively reflect on and interpret faith teachings </a:t>
                      </a:r>
                      <a:r>
                        <a:rPr lang="en-US" sz="2000" dirty="0"/>
                        <a:t>and practices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/>
                        <a:t>Integrates prayer/ meditation into  processes of change. 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+mn-lt"/>
                        </a:rPr>
                        <a:t>Reflects on </a:t>
                      </a:r>
                      <a:r>
                        <a:rPr lang="en-US" sz="2000" b="1" u="sng" dirty="0">
                          <a:latin typeface="+mn-lt"/>
                        </a:rPr>
                        <a:t>experiences and  emotion</a:t>
                      </a:r>
                      <a:r>
                        <a:rPr lang="en-US" sz="2000" dirty="0">
                          <a:latin typeface="+mn-lt"/>
                        </a:rPr>
                        <a:t>s to unpack drivers of behaviors </a:t>
                      </a:r>
                    </a:p>
                    <a:p>
                      <a:pPr marL="36576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+mn-lt"/>
                        </a:rPr>
                        <a:t>Develops </a:t>
                      </a:r>
                      <a:r>
                        <a:rPr lang="en-US" sz="2000" b="1" u="sng" dirty="0">
                          <a:latin typeface="+mn-lt"/>
                        </a:rPr>
                        <a:t>empathy and personal motivation </a:t>
                      </a:r>
                      <a:r>
                        <a:rPr lang="en-US" sz="2000" dirty="0">
                          <a:latin typeface="+mn-lt"/>
                        </a:rPr>
                        <a:t>for change.</a:t>
                      </a:r>
                    </a:p>
                    <a:p>
                      <a:pPr marL="36576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+mn-lt"/>
                        </a:rPr>
                        <a:t>Analyses </a:t>
                      </a:r>
                      <a:r>
                        <a:rPr lang="en-US" sz="2000" b="1" u="sng" dirty="0">
                          <a:latin typeface="+mn-lt"/>
                        </a:rPr>
                        <a:t>culture and power: identifies </a:t>
                      </a:r>
                      <a:r>
                        <a:rPr lang="en-US" sz="2000" dirty="0">
                          <a:latin typeface="+mn-lt"/>
                        </a:rPr>
                        <a:t> norms that underlie unequal opportunities </a:t>
                      </a:r>
                    </a:p>
                    <a:p>
                      <a:pPr marL="36576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+mn-lt"/>
                        </a:rPr>
                        <a:t>Releases </a:t>
                      </a:r>
                      <a:r>
                        <a:rPr lang="en-US" sz="2000" b="1" u="sng" dirty="0">
                          <a:latin typeface="+mn-lt"/>
                        </a:rPr>
                        <a:t>local skills and resources </a:t>
                      </a:r>
                      <a:r>
                        <a:rPr lang="en-US" sz="2000" dirty="0">
                          <a:latin typeface="+mn-lt"/>
                        </a:rPr>
                        <a:t>for practical action.    </a:t>
                      </a:r>
                    </a:p>
                    <a:p>
                      <a:pPr marL="36576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808707"/>
                  </a:ext>
                </a:extLst>
              </a:tr>
            </a:tbl>
          </a:graphicData>
        </a:graphic>
      </p:graphicFrame>
      <p:pic>
        <p:nvPicPr>
          <p:cNvPr id="7" name="Google Shape;55;p13">
            <a:extLst>
              <a:ext uri="{FF2B5EF4-FFF2-40B4-BE49-F238E27FC236}">
                <a16:creationId xmlns:a16="http://schemas.microsoft.com/office/drawing/2014/main" id="{927B1A53-FAC0-5621-F54C-E941FBA36F6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09569" y="91885"/>
            <a:ext cx="4581524" cy="14526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710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338D8-CB31-6E7F-8A7D-05834EF73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150938"/>
            <a:ext cx="2590800" cy="79216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Mind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Heart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Dialogue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Facilitation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</a:rPr>
              <a:t>(from Facilitation Guide)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B11D7E-B759-59B6-E685-EBD0FA0A8E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4738" y="0"/>
            <a:ext cx="7796212" cy="6537324"/>
          </a:xfrm>
        </p:spPr>
      </p:pic>
    </p:spTree>
    <p:extLst>
      <p:ext uri="{BB962C8B-B14F-4D97-AF65-F5344CB8AC3E}">
        <p14:creationId xmlns:p14="http://schemas.microsoft.com/office/powerpoint/2010/main" val="143177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F66A2-178D-C9C7-6EC1-74888438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lang="en-US" dirty="0"/>
              <a:t>  Lessons Learned and Challenges from ESAR/WCAR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144D0-7EDA-2E6A-7BB4-9B6386189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747840"/>
            <a:ext cx="12191999" cy="4830763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</a:pPr>
            <a:r>
              <a:rPr lang="en-US" dirty="0"/>
              <a:t>Need to align MF FACILITATION Training with </a:t>
            </a:r>
            <a:r>
              <a:rPr lang="en-US" b="1" u="sng" dirty="0"/>
              <a:t>launch of MFAACS</a:t>
            </a:r>
          </a:p>
          <a:p>
            <a:pPr>
              <a:lnSpc>
                <a:spcPct val="140000"/>
              </a:lnSpc>
            </a:pPr>
            <a:r>
              <a:rPr lang="en-US" u="sng" dirty="0"/>
              <a:t>One round of training in facilitation skills is not enoug</a:t>
            </a:r>
            <a:r>
              <a:rPr lang="en-US" dirty="0"/>
              <a:t>h to master capacity to link MHD with measurable behavioral outcomes. </a:t>
            </a:r>
          </a:p>
          <a:p>
            <a:pPr>
              <a:lnSpc>
                <a:spcPct val="140000"/>
              </a:lnSpc>
            </a:pPr>
            <a:r>
              <a:rPr lang="en-US" dirty="0"/>
              <a:t>For sustainability, need to invest in established regional training entity </a:t>
            </a:r>
            <a:r>
              <a:rPr lang="en-US" dirty="0">
                <a:sym typeface="Wingdings" pitchFamily="2" charset="2"/>
              </a:rPr>
              <a:t> Build regional capacity  provide support/mentoring to national training teams  MEAL on MH Dialogue capacity</a:t>
            </a:r>
          </a:p>
          <a:p>
            <a:pPr>
              <a:lnSpc>
                <a:spcPct val="140000"/>
              </a:lnSpc>
            </a:pPr>
            <a:r>
              <a:rPr lang="en-US" dirty="0">
                <a:sym typeface="Wingdings" pitchFamily="2" charset="2"/>
              </a:rPr>
              <a:t>Need to stay focused on MH Dialogues that support evidence-based practice, relating to established priorities of MFACCS   MH facilitation teams  build mutual learning and reciprocity across platforms of learning, diversity  and dialogue .</a:t>
            </a:r>
          </a:p>
        </p:txBody>
      </p:sp>
    </p:spTree>
    <p:extLst>
      <p:ext uri="{BB962C8B-B14F-4D97-AF65-F5344CB8AC3E}">
        <p14:creationId xmlns:p14="http://schemas.microsoft.com/office/powerpoint/2010/main" val="100082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40F9B085-8D86-F42F-1E19-7F50CA15D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0112"/>
            <a:ext cx="10515600" cy="328613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Essential qualities of Mind-Heart Facilitator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1DB8-F54F-30AC-D0F4-D81A71CC9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48238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Experience/ skills in Mind-Heart dialogue approaches </a:t>
            </a:r>
            <a:r>
              <a:rPr lang="en-US" sz="3200" dirty="0">
                <a:solidFill>
                  <a:schemeClr val="bg1"/>
                </a:solidFill>
              </a:rPr>
              <a:t>e.g. Church &amp; Community </a:t>
            </a:r>
            <a:r>
              <a:rPr lang="en-US" sz="3200" dirty="0" err="1">
                <a:solidFill>
                  <a:schemeClr val="bg1"/>
                </a:solidFill>
              </a:rPr>
              <a:t>Mobilisation</a:t>
            </a:r>
            <a:r>
              <a:rPr lang="en-US" sz="3200" dirty="0">
                <a:solidFill>
                  <a:schemeClr val="bg1"/>
                </a:solidFill>
              </a:rPr>
              <a:t>/ Channels of Hope/ </a:t>
            </a:r>
            <a:r>
              <a:rPr lang="en-US" sz="3200" b="1" dirty="0">
                <a:solidFill>
                  <a:schemeClr val="bg1"/>
                </a:solidFill>
              </a:rPr>
              <a:t>Experiential</a:t>
            </a:r>
            <a:r>
              <a:rPr lang="en-US" sz="3200" dirty="0">
                <a:solidFill>
                  <a:schemeClr val="bg1"/>
                </a:solidFill>
              </a:rPr>
              <a:t>   Learning and Action vs ‘show and tell’ trainer --&gt; willingness to learn from exposure</a:t>
            </a:r>
          </a:p>
          <a:p>
            <a:r>
              <a:rPr lang="en-US" sz="3200" b="1" dirty="0">
                <a:solidFill>
                  <a:schemeClr val="accent2"/>
                </a:solidFill>
              </a:rPr>
              <a:t>Integrity to listen </a:t>
            </a:r>
            <a:r>
              <a:rPr lang="en-US" sz="3200" dirty="0">
                <a:solidFill>
                  <a:schemeClr val="bg1"/>
                </a:solidFill>
              </a:rPr>
              <a:t>and integrate what people have said (rather than making things fit easily)</a:t>
            </a:r>
          </a:p>
          <a:p>
            <a:r>
              <a:rPr lang="en-US" sz="3200" b="1" dirty="0">
                <a:solidFill>
                  <a:schemeClr val="accent2"/>
                </a:solidFill>
              </a:rPr>
              <a:t>Passion for working with others to bring lasting change </a:t>
            </a:r>
            <a:r>
              <a:rPr lang="en-US" sz="3200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3200" dirty="0">
                <a:solidFill>
                  <a:schemeClr val="bg1"/>
                </a:solidFill>
              </a:rPr>
              <a:t> protect most vulnerable (rather than just compliance to others or desire for power and status)</a:t>
            </a:r>
          </a:p>
          <a:p>
            <a:r>
              <a:rPr lang="en-US" sz="3200" b="1" dirty="0">
                <a:solidFill>
                  <a:schemeClr val="accent2"/>
                </a:solidFill>
                <a:ea typeface="+mj-ea"/>
                <a:cs typeface="+mj-cs"/>
              </a:rPr>
              <a:t>Respected</a:t>
            </a:r>
            <a:r>
              <a:rPr lang="en-US" sz="3200" b="1" dirty="0">
                <a:solidFill>
                  <a:schemeClr val="bg1"/>
                </a:solidFill>
              </a:rPr>
              <a:t> and trusted member </a:t>
            </a:r>
            <a:r>
              <a:rPr lang="en-US" sz="3200" dirty="0">
                <a:solidFill>
                  <a:schemeClr val="bg1"/>
                </a:solidFill>
              </a:rPr>
              <a:t>of your faith group/ community/ </a:t>
            </a:r>
            <a:r>
              <a:rPr lang="en-US" sz="3200" dirty="0" err="1">
                <a:solidFill>
                  <a:schemeClr val="bg1"/>
                </a:solidFill>
              </a:rPr>
              <a:t>organisation</a:t>
            </a:r>
            <a:r>
              <a:rPr lang="en-US" sz="3200" dirty="0">
                <a:solidFill>
                  <a:schemeClr val="bg1"/>
                </a:solidFill>
              </a:rPr>
              <a:t> (not someone without influence or legitimacy)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C5451-7C4F-2815-C4A3-14EEDBE3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sz="5300" b="1" dirty="0">
                <a:solidFill>
                  <a:schemeClr val="bg1"/>
                </a:solidFill>
              </a:rPr>
              <a:t>Who should be MCACC regional and national Mind Heart Facilitators ( think tripartite!!  ) ?</a:t>
            </a:r>
          </a:p>
        </p:txBody>
      </p:sp>
      <p:pic>
        <p:nvPicPr>
          <p:cNvPr id="4" name="Google Shape;55;p13">
            <a:extLst>
              <a:ext uri="{FF2B5EF4-FFF2-40B4-BE49-F238E27FC236}">
                <a16:creationId xmlns:a16="http://schemas.microsoft.com/office/drawing/2014/main" id="{696A142D-187F-0EB0-066B-D23DA4362F35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3214688"/>
            <a:ext cx="12192000" cy="3643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4581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431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FPCC Mind Heart Dialogue</vt:lpstr>
      <vt:lpstr>PowerPoint Presentation</vt:lpstr>
      <vt:lpstr>    Mind  Heart  Dialogue  Facilitation (from Facilitation Guide)</vt:lpstr>
      <vt:lpstr>  Lessons Learned and Challenges from ESAR/WCAR</vt:lpstr>
      <vt:lpstr>Essential qualities of Mind-Heart Facilitator </vt:lpstr>
      <vt:lpstr>   Who should be MCACC regional and national Mind Heart Facilitators ( think tripartite!!  )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Heart Dialogue</dc:title>
  <dc:creator>kirstenlmuth@jliflc.com</dc:creator>
  <cp:lastModifiedBy>kirstenlmuth@jliflc.com</cp:lastModifiedBy>
  <cp:revision>4</cp:revision>
  <dcterms:created xsi:type="dcterms:W3CDTF">2022-05-08T17:23:49Z</dcterms:created>
  <dcterms:modified xsi:type="dcterms:W3CDTF">2022-05-09T02:50:40Z</dcterms:modified>
</cp:coreProperties>
</file>