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7" r:id="rId4"/>
  </p:sldMasterIdLst>
  <p:notesMasterIdLst>
    <p:notesMasterId r:id="rId29"/>
  </p:notesMasterIdLst>
  <p:sldIdLst>
    <p:sldId id="270" r:id="rId5"/>
    <p:sldId id="683" r:id="rId6"/>
    <p:sldId id="268" r:id="rId7"/>
    <p:sldId id="316" r:id="rId8"/>
    <p:sldId id="279" r:id="rId9"/>
    <p:sldId id="257" r:id="rId10"/>
    <p:sldId id="258" r:id="rId11"/>
    <p:sldId id="259" r:id="rId12"/>
    <p:sldId id="269" r:id="rId13"/>
    <p:sldId id="265" r:id="rId14"/>
    <p:sldId id="684" r:id="rId15"/>
    <p:sldId id="260" r:id="rId16"/>
    <p:sldId id="668" r:id="rId17"/>
    <p:sldId id="678" r:id="rId18"/>
    <p:sldId id="681" r:id="rId19"/>
    <p:sldId id="675" r:id="rId20"/>
    <p:sldId id="661" r:id="rId21"/>
    <p:sldId id="671" r:id="rId22"/>
    <p:sldId id="682" r:id="rId23"/>
    <p:sldId id="262" r:id="rId24"/>
    <p:sldId id="685" r:id="rId25"/>
    <p:sldId id="686" r:id="rId26"/>
    <p:sldId id="687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37" autoAdjust="0"/>
    <p:restoredTop sz="94683"/>
  </p:normalViewPr>
  <p:slideViewPr>
    <p:cSldViewPr snapToGrid="0" snapToObjects="1">
      <p:cViewPr varScale="1">
        <p:scale>
          <a:sx n="119" d="100"/>
          <a:sy n="119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53.svg"/><Relationship Id="rId2" Type="http://schemas.openxmlformats.org/officeDocument/2006/relationships/image" Target="../media/image43.svg"/><Relationship Id="rId1" Type="http://schemas.openxmlformats.org/officeDocument/2006/relationships/image" Target="../media/image56.png"/><Relationship Id="rId6" Type="http://schemas.openxmlformats.org/officeDocument/2006/relationships/image" Target="../media/image47.sv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60.png"/><Relationship Id="rId14" Type="http://schemas.openxmlformats.org/officeDocument/2006/relationships/image" Target="../media/image5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57F60E-899E-4613-9AE2-E3824CE81AFF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FAA167C-1C5C-4BA5-A775-70AB7DD18D5F}">
      <dgm:prSet phldrT="[Text]"/>
      <dgm:spPr/>
      <dgm:t>
        <a:bodyPr/>
        <a:lstStyle/>
        <a:p>
          <a:r>
            <a:rPr lang="en-US" dirty="0"/>
            <a:t>Child &amp; Family Wellbeing</a:t>
          </a:r>
        </a:p>
      </dgm:t>
    </dgm:pt>
    <dgm:pt modelId="{4C1A5A7D-B64B-4591-A9B1-21D899BAC66C}" type="parTrans" cxnId="{6FE8FC37-8ABC-4711-990E-11E5E7E59602}">
      <dgm:prSet/>
      <dgm:spPr/>
      <dgm:t>
        <a:bodyPr/>
        <a:lstStyle/>
        <a:p>
          <a:endParaRPr lang="en-US"/>
        </a:p>
      </dgm:t>
    </dgm:pt>
    <dgm:pt modelId="{806EE61B-C4A0-4FD2-947F-59F6DB8DC628}" type="sibTrans" cxnId="{6FE8FC37-8ABC-4711-990E-11E5E7E59602}">
      <dgm:prSet/>
      <dgm:spPr/>
      <dgm:t>
        <a:bodyPr/>
        <a:lstStyle/>
        <a:p>
          <a:endParaRPr lang="en-US"/>
        </a:p>
      </dgm:t>
    </dgm:pt>
    <dgm:pt modelId="{475B3405-93F8-4F00-8E43-5CD37C751258}">
      <dgm:prSet phldrT="[Text]" custT="1"/>
      <dgm:spPr/>
      <dgm:t>
        <a:bodyPr/>
        <a:lstStyle/>
        <a:p>
          <a:endParaRPr lang="en-US" sz="1600" dirty="0">
            <a:solidFill>
              <a:schemeClr val="tx1"/>
            </a:solidFill>
          </a:endParaRPr>
        </a:p>
      </dgm:t>
    </dgm:pt>
    <dgm:pt modelId="{475B0488-0D45-4BF0-9BFA-6BCF0DE08BB2}" type="parTrans" cxnId="{E4DD0A4B-650F-4E7D-9BB2-99901C5616B7}">
      <dgm:prSet/>
      <dgm:spPr/>
      <dgm:t>
        <a:bodyPr/>
        <a:lstStyle/>
        <a:p>
          <a:endParaRPr lang="en-US"/>
        </a:p>
      </dgm:t>
    </dgm:pt>
    <dgm:pt modelId="{04623681-B3AF-475C-9FC6-D3396AAC6449}" type="sibTrans" cxnId="{E4DD0A4B-650F-4E7D-9BB2-99901C5616B7}">
      <dgm:prSet/>
      <dgm:spPr/>
      <dgm:t>
        <a:bodyPr/>
        <a:lstStyle/>
        <a:p>
          <a:endParaRPr lang="en-US"/>
        </a:p>
      </dgm:t>
    </dgm:pt>
    <dgm:pt modelId="{92C9D891-268F-4947-B688-5B445363246C}">
      <dgm:prSet phldrT="[Text]" custT="1"/>
      <dgm:spPr/>
      <dgm:t>
        <a:bodyPr/>
        <a:lstStyle/>
        <a:p>
          <a:endParaRPr lang="en-US" sz="1400" dirty="0">
            <a:solidFill>
              <a:schemeClr val="tx1"/>
            </a:solidFill>
          </a:endParaRPr>
        </a:p>
      </dgm:t>
    </dgm:pt>
    <dgm:pt modelId="{78D4FE29-7377-401B-AEE4-9139CC5FD27F}" type="parTrans" cxnId="{8A96C118-9C9A-4F51-AADC-85F71E892289}">
      <dgm:prSet/>
      <dgm:spPr/>
      <dgm:t>
        <a:bodyPr/>
        <a:lstStyle/>
        <a:p>
          <a:endParaRPr lang="en-US"/>
        </a:p>
      </dgm:t>
    </dgm:pt>
    <dgm:pt modelId="{FD0ABBFF-ECA6-41B6-B480-EF47A1482705}" type="sibTrans" cxnId="{8A96C118-9C9A-4F51-AADC-85F71E892289}">
      <dgm:prSet/>
      <dgm:spPr/>
      <dgm:t>
        <a:bodyPr/>
        <a:lstStyle/>
        <a:p>
          <a:endParaRPr lang="en-US"/>
        </a:p>
      </dgm:t>
    </dgm:pt>
    <dgm:pt modelId="{C5357A0D-2572-4537-84BE-314533EB0A0C}">
      <dgm:prSet phldrT="[Text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sz="1600" b="1" dirty="0"/>
            <a:t> 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sz="1600" b="1" dirty="0"/>
            <a:t>- SBCC Practice           - Tech knowledge on children                 - </a:t>
          </a:r>
          <a:r>
            <a:rPr lang="en-US" sz="1600" b="1" dirty="0" err="1"/>
            <a:t>Liason</a:t>
          </a:r>
          <a:r>
            <a:rPr lang="en-US" sz="1600" b="1" dirty="0"/>
            <a:t> between Govt &amp; Civil Society             - High level advocacy on child rights issues</a:t>
          </a:r>
        </a:p>
        <a:p>
          <a:pPr algn="ctr">
            <a:buNone/>
          </a:pPr>
          <a:r>
            <a:rPr lang="en-US" sz="1600" b="1" dirty="0"/>
            <a:t> </a:t>
          </a:r>
          <a:endParaRPr lang="en-US" sz="1100" dirty="0"/>
        </a:p>
      </dgm:t>
    </dgm:pt>
    <dgm:pt modelId="{C0630928-E9A4-4962-A8C7-18EB7A730DB2}" type="parTrans" cxnId="{AC56819A-FEF0-4145-A6D8-4F4A41CA8ECB}">
      <dgm:prSet/>
      <dgm:spPr/>
      <dgm:t>
        <a:bodyPr/>
        <a:lstStyle/>
        <a:p>
          <a:endParaRPr lang="en-US"/>
        </a:p>
      </dgm:t>
    </dgm:pt>
    <dgm:pt modelId="{86156EB4-35BE-4889-8155-B9ECDC8AD5CD}" type="sibTrans" cxnId="{AC56819A-FEF0-4145-A6D8-4F4A41CA8ECB}">
      <dgm:prSet/>
      <dgm:spPr/>
      <dgm:t>
        <a:bodyPr/>
        <a:lstStyle/>
        <a:p>
          <a:endParaRPr lang="en-US"/>
        </a:p>
      </dgm:t>
    </dgm:pt>
    <dgm:pt modelId="{7D435F1B-01AE-4EC9-B97A-18BE9ED4D7B6}">
      <dgm:prSet phldrT="[Text]"/>
      <dgm:spPr/>
      <dgm:t>
        <a:bodyPr/>
        <a:lstStyle/>
        <a:p>
          <a:endParaRPr lang="en-US" dirty="0"/>
        </a:p>
      </dgm:t>
    </dgm:pt>
    <dgm:pt modelId="{9A728EED-BF78-4FC5-99B1-C241731B5595}" type="parTrans" cxnId="{F7A2036F-613B-490A-BB38-7C65A74C756B}">
      <dgm:prSet/>
      <dgm:spPr/>
      <dgm:t>
        <a:bodyPr/>
        <a:lstStyle/>
        <a:p>
          <a:endParaRPr lang="en-US"/>
        </a:p>
      </dgm:t>
    </dgm:pt>
    <dgm:pt modelId="{E614C362-CCA5-46D6-84C8-75C769048704}" type="sibTrans" cxnId="{F7A2036F-613B-490A-BB38-7C65A74C756B}">
      <dgm:prSet/>
      <dgm:spPr/>
      <dgm:t>
        <a:bodyPr/>
        <a:lstStyle/>
        <a:p>
          <a:endParaRPr lang="en-US"/>
        </a:p>
      </dgm:t>
    </dgm:pt>
    <dgm:pt modelId="{3C878E62-0B97-49DA-ACDB-30621F138E4F}" type="pres">
      <dgm:prSet presAssocID="{E357F60E-899E-4613-9AE2-E3824CE81AF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1F8A9CF-BB06-4893-8EB7-70BE6546BF29}" type="pres">
      <dgm:prSet presAssocID="{5FAA167C-1C5C-4BA5-A775-70AB7DD18D5F}" presName="centerShape" presStyleLbl="node0" presStyleIdx="0" presStyleCnt="1" custLinFactNeighborX="2041" custLinFactNeighborY="2742"/>
      <dgm:spPr/>
    </dgm:pt>
    <dgm:pt modelId="{2D182C78-7DE5-4EAE-8534-B652685ED6F5}" type="pres">
      <dgm:prSet presAssocID="{475B3405-93F8-4F00-8E43-5CD37C751258}" presName="node" presStyleLbl="node1" presStyleIdx="0" presStyleCnt="3" custScaleX="164728" custScaleY="153698" custRadScaleRad="96794" custRadScaleInc="1058">
        <dgm:presLayoutVars>
          <dgm:bulletEnabled val="1"/>
        </dgm:presLayoutVars>
      </dgm:prSet>
      <dgm:spPr/>
    </dgm:pt>
    <dgm:pt modelId="{90DCF54C-2887-4829-8F55-487C8990AE30}" type="pres">
      <dgm:prSet presAssocID="{475B3405-93F8-4F00-8E43-5CD37C751258}" presName="dummy" presStyleCnt="0"/>
      <dgm:spPr/>
    </dgm:pt>
    <dgm:pt modelId="{46374D57-663B-4C48-8969-186883DEE561}" type="pres">
      <dgm:prSet presAssocID="{04623681-B3AF-475C-9FC6-D3396AAC6449}" presName="sibTrans" presStyleLbl="sibTrans2D1" presStyleIdx="0" presStyleCnt="3" custLinFactNeighborX="1591" custLinFactNeighborY="-701"/>
      <dgm:spPr/>
    </dgm:pt>
    <dgm:pt modelId="{F17ADFAE-6513-41A0-BDAE-129D18F8E64D}" type="pres">
      <dgm:prSet presAssocID="{92C9D891-268F-4947-B688-5B445363246C}" presName="node" presStyleLbl="node1" presStyleIdx="1" presStyleCnt="3" custScaleX="159026" custScaleY="145636" custRadScaleRad="107028" custRadScaleInc="-1697">
        <dgm:presLayoutVars>
          <dgm:bulletEnabled val="1"/>
        </dgm:presLayoutVars>
      </dgm:prSet>
      <dgm:spPr/>
    </dgm:pt>
    <dgm:pt modelId="{97E06555-7C07-418E-8BC1-F032AD7181E7}" type="pres">
      <dgm:prSet presAssocID="{92C9D891-268F-4947-B688-5B445363246C}" presName="dummy" presStyleCnt="0"/>
      <dgm:spPr/>
    </dgm:pt>
    <dgm:pt modelId="{A9CA5ABA-B6F2-4F0C-AED7-73751A2505C4}" type="pres">
      <dgm:prSet presAssocID="{FD0ABBFF-ECA6-41B6-B480-EF47A1482705}" presName="sibTrans" presStyleLbl="sibTrans2D1" presStyleIdx="1" presStyleCnt="3"/>
      <dgm:spPr/>
    </dgm:pt>
    <dgm:pt modelId="{63183C45-AD6A-4A15-A637-8D3A8B167092}" type="pres">
      <dgm:prSet presAssocID="{C5357A0D-2572-4537-84BE-314533EB0A0C}" presName="node" presStyleLbl="node1" presStyleIdx="2" presStyleCnt="3" custScaleX="161478" custScaleY="149439">
        <dgm:presLayoutVars>
          <dgm:bulletEnabled val="1"/>
        </dgm:presLayoutVars>
      </dgm:prSet>
      <dgm:spPr/>
    </dgm:pt>
    <dgm:pt modelId="{CC9E0406-529D-4D95-8C5A-D9C624B12376}" type="pres">
      <dgm:prSet presAssocID="{C5357A0D-2572-4537-84BE-314533EB0A0C}" presName="dummy" presStyleCnt="0"/>
      <dgm:spPr/>
    </dgm:pt>
    <dgm:pt modelId="{5231F6B0-CFBC-4157-86B1-7FA1EC326A0B}" type="pres">
      <dgm:prSet presAssocID="{86156EB4-35BE-4889-8155-B9ECDC8AD5CD}" presName="sibTrans" presStyleLbl="sibTrans2D1" presStyleIdx="2" presStyleCnt="3" custLinFactNeighborX="-1122" custLinFactNeighborY="-23"/>
      <dgm:spPr/>
    </dgm:pt>
  </dgm:ptLst>
  <dgm:cxnLst>
    <dgm:cxn modelId="{E727E90C-9A77-E043-AF12-D2051FEDB556}" type="presOf" srcId="{E357F60E-899E-4613-9AE2-E3824CE81AFF}" destId="{3C878E62-0B97-49DA-ACDB-30621F138E4F}" srcOrd="0" destOrd="0" presId="urn:microsoft.com/office/officeart/2005/8/layout/radial6"/>
    <dgm:cxn modelId="{8A96C118-9C9A-4F51-AADC-85F71E892289}" srcId="{5FAA167C-1C5C-4BA5-A775-70AB7DD18D5F}" destId="{92C9D891-268F-4947-B688-5B445363246C}" srcOrd="1" destOrd="0" parTransId="{78D4FE29-7377-401B-AEE4-9139CC5FD27F}" sibTransId="{FD0ABBFF-ECA6-41B6-B480-EF47A1482705}"/>
    <dgm:cxn modelId="{6FE8FC37-8ABC-4711-990E-11E5E7E59602}" srcId="{E357F60E-899E-4613-9AE2-E3824CE81AFF}" destId="{5FAA167C-1C5C-4BA5-A775-70AB7DD18D5F}" srcOrd="0" destOrd="0" parTransId="{4C1A5A7D-B64B-4591-A9B1-21D899BAC66C}" sibTransId="{806EE61B-C4A0-4FD2-947F-59F6DB8DC628}"/>
    <dgm:cxn modelId="{E4DD0A4B-650F-4E7D-9BB2-99901C5616B7}" srcId="{5FAA167C-1C5C-4BA5-A775-70AB7DD18D5F}" destId="{475B3405-93F8-4F00-8E43-5CD37C751258}" srcOrd="0" destOrd="0" parTransId="{475B0488-0D45-4BF0-9BFA-6BCF0DE08BB2}" sibTransId="{04623681-B3AF-475C-9FC6-D3396AAC6449}"/>
    <dgm:cxn modelId="{E6FA725F-0B30-2643-9837-C4DE1A1DC026}" type="presOf" srcId="{86156EB4-35BE-4889-8155-B9ECDC8AD5CD}" destId="{5231F6B0-CFBC-4157-86B1-7FA1EC326A0B}" srcOrd="0" destOrd="0" presId="urn:microsoft.com/office/officeart/2005/8/layout/radial6"/>
    <dgm:cxn modelId="{F7A2036F-613B-490A-BB38-7C65A74C756B}" srcId="{E357F60E-899E-4613-9AE2-E3824CE81AFF}" destId="{7D435F1B-01AE-4EC9-B97A-18BE9ED4D7B6}" srcOrd="1" destOrd="0" parTransId="{9A728EED-BF78-4FC5-99B1-C241731B5595}" sibTransId="{E614C362-CCA5-46D6-84C8-75C769048704}"/>
    <dgm:cxn modelId="{2473628A-D663-BC49-957B-2F8B077203FE}" type="presOf" srcId="{475B3405-93F8-4F00-8E43-5CD37C751258}" destId="{2D182C78-7DE5-4EAE-8534-B652685ED6F5}" srcOrd="0" destOrd="0" presId="urn:microsoft.com/office/officeart/2005/8/layout/radial6"/>
    <dgm:cxn modelId="{AC56819A-FEF0-4145-A6D8-4F4A41CA8ECB}" srcId="{5FAA167C-1C5C-4BA5-A775-70AB7DD18D5F}" destId="{C5357A0D-2572-4537-84BE-314533EB0A0C}" srcOrd="2" destOrd="0" parTransId="{C0630928-E9A4-4962-A8C7-18EB7A730DB2}" sibTransId="{86156EB4-35BE-4889-8155-B9ECDC8AD5CD}"/>
    <dgm:cxn modelId="{ED3926C3-942E-8745-8538-554D1122C81C}" type="presOf" srcId="{C5357A0D-2572-4537-84BE-314533EB0A0C}" destId="{63183C45-AD6A-4A15-A637-8D3A8B167092}" srcOrd="0" destOrd="0" presId="urn:microsoft.com/office/officeart/2005/8/layout/radial6"/>
    <dgm:cxn modelId="{DABBA1CE-3E30-F647-90D2-07C2D1A7C56B}" type="presOf" srcId="{04623681-B3AF-475C-9FC6-D3396AAC6449}" destId="{46374D57-663B-4C48-8969-186883DEE561}" srcOrd="0" destOrd="0" presId="urn:microsoft.com/office/officeart/2005/8/layout/radial6"/>
    <dgm:cxn modelId="{F80B0CD2-8985-F44C-BEE7-CFF39175AE19}" type="presOf" srcId="{92C9D891-268F-4947-B688-5B445363246C}" destId="{F17ADFAE-6513-41A0-BDAE-129D18F8E64D}" srcOrd="0" destOrd="0" presId="urn:microsoft.com/office/officeart/2005/8/layout/radial6"/>
    <dgm:cxn modelId="{6042FFE4-F9AD-634E-B1F4-A8C6438849E1}" type="presOf" srcId="{5FAA167C-1C5C-4BA5-A775-70AB7DD18D5F}" destId="{81F8A9CF-BB06-4893-8EB7-70BE6546BF29}" srcOrd="0" destOrd="0" presId="urn:microsoft.com/office/officeart/2005/8/layout/radial6"/>
    <dgm:cxn modelId="{3EB8E1E8-B438-804D-9BDD-1C347BCC8611}" type="presOf" srcId="{FD0ABBFF-ECA6-41B6-B480-EF47A1482705}" destId="{A9CA5ABA-B6F2-4F0C-AED7-73751A2505C4}" srcOrd="0" destOrd="0" presId="urn:microsoft.com/office/officeart/2005/8/layout/radial6"/>
    <dgm:cxn modelId="{1CCE1F72-A7AA-8749-9C2E-0F70F8A6A2CB}" type="presParOf" srcId="{3C878E62-0B97-49DA-ACDB-30621F138E4F}" destId="{81F8A9CF-BB06-4893-8EB7-70BE6546BF29}" srcOrd="0" destOrd="0" presId="urn:microsoft.com/office/officeart/2005/8/layout/radial6"/>
    <dgm:cxn modelId="{AF9BF76B-0D14-9648-9C9C-26A9FFD75703}" type="presParOf" srcId="{3C878E62-0B97-49DA-ACDB-30621F138E4F}" destId="{2D182C78-7DE5-4EAE-8534-B652685ED6F5}" srcOrd="1" destOrd="0" presId="urn:microsoft.com/office/officeart/2005/8/layout/radial6"/>
    <dgm:cxn modelId="{7042B56D-EC20-E743-905F-446CEF0E71C6}" type="presParOf" srcId="{3C878E62-0B97-49DA-ACDB-30621F138E4F}" destId="{90DCF54C-2887-4829-8F55-487C8990AE30}" srcOrd="2" destOrd="0" presId="urn:microsoft.com/office/officeart/2005/8/layout/radial6"/>
    <dgm:cxn modelId="{41B3BA65-1FD7-AB4A-8C42-4754F570633B}" type="presParOf" srcId="{3C878E62-0B97-49DA-ACDB-30621F138E4F}" destId="{46374D57-663B-4C48-8969-186883DEE561}" srcOrd="3" destOrd="0" presId="urn:microsoft.com/office/officeart/2005/8/layout/radial6"/>
    <dgm:cxn modelId="{E970A861-4423-CF43-8909-18B85C268F65}" type="presParOf" srcId="{3C878E62-0B97-49DA-ACDB-30621F138E4F}" destId="{F17ADFAE-6513-41A0-BDAE-129D18F8E64D}" srcOrd="4" destOrd="0" presId="urn:microsoft.com/office/officeart/2005/8/layout/radial6"/>
    <dgm:cxn modelId="{509F0EB1-DB37-C84B-8F68-DF612789FE1E}" type="presParOf" srcId="{3C878E62-0B97-49DA-ACDB-30621F138E4F}" destId="{97E06555-7C07-418E-8BC1-F032AD7181E7}" srcOrd="5" destOrd="0" presId="urn:microsoft.com/office/officeart/2005/8/layout/radial6"/>
    <dgm:cxn modelId="{F8A783C0-1B98-C94D-A1AE-683C1C800DD5}" type="presParOf" srcId="{3C878E62-0B97-49DA-ACDB-30621F138E4F}" destId="{A9CA5ABA-B6F2-4F0C-AED7-73751A2505C4}" srcOrd="6" destOrd="0" presId="urn:microsoft.com/office/officeart/2005/8/layout/radial6"/>
    <dgm:cxn modelId="{686081CF-4364-504E-9352-6CCE83BE7BB4}" type="presParOf" srcId="{3C878E62-0B97-49DA-ACDB-30621F138E4F}" destId="{63183C45-AD6A-4A15-A637-8D3A8B167092}" srcOrd="7" destOrd="0" presId="urn:microsoft.com/office/officeart/2005/8/layout/radial6"/>
    <dgm:cxn modelId="{F2DD887C-63F8-884A-8624-AD5AFA353CB0}" type="presParOf" srcId="{3C878E62-0B97-49DA-ACDB-30621F138E4F}" destId="{CC9E0406-529D-4D95-8C5A-D9C624B12376}" srcOrd="8" destOrd="0" presId="urn:microsoft.com/office/officeart/2005/8/layout/radial6"/>
    <dgm:cxn modelId="{E1D8DFE6-8A3D-B647-BD6C-79F4B0A8782B}" type="presParOf" srcId="{3C878E62-0B97-49DA-ACDB-30621F138E4F}" destId="{5231F6B0-CFBC-4157-86B1-7FA1EC326A0B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F6740D-7126-4587-9268-DCD751678B1E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853698-7FBD-4C42-B6DD-C1E9BA170D48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Communication in Times of Corona</a:t>
          </a:r>
        </a:p>
        <a:p>
          <a:pPr algn="l"/>
          <a:r>
            <a:rPr lang="en-US" sz="1600" dirty="0"/>
            <a:t>Mental &amp; Spiritual Health, Mis-Information and </a:t>
          </a:r>
          <a:r>
            <a:rPr lang="en-US" sz="1600" dirty="0" err="1"/>
            <a:t>Rumours</a:t>
          </a:r>
          <a:r>
            <a:rPr lang="en-US" sz="1600" dirty="0"/>
            <a:t>, Stigma &amp; Discrimination </a:t>
          </a:r>
        </a:p>
      </dgm:t>
    </dgm:pt>
    <dgm:pt modelId="{31D0E8AB-8BFA-40BA-9412-C1067D9BB3D9}" type="parTrans" cxnId="{E2DBF410-8E6E-4770-AF06-E4FCB9B97EDC}">
      <dgm:prSet/>
      <dgm:spPr/>
      <dgm:t>
        <a:bodyPr/>
        <a:lstStyle/>
        <a:p>
          <a:endParaRPr lang="en-US"/>
        </a:p>
      </dgm:t>
    </dgm:pt>
    <dgm:pt modelId="{F800DAAA-6E28-405E-A509-A52486B92047}" type="sibTrans" cxnId="{E2DBF410-8E6E-4770-AF06-E4FCB9B97EDC}">
      <dgm:prSet/>
      <dgm:spPr/>
      <dgm:t>
        <a:bodyPr/>
        <a:lstStyle/>
        <a:p>
          <a:endParaRPr lang="en-US"/>
        </a:p>
      </dgm:t>
    </dgm:pt>
    <dgm:pt modelId="{15532C6C-AC31-4312-8F76-35C7AE1408FE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Maintaining Hygiene &amp; Health</a:t>
          </a:r>
          <a:r>
            <a:rPr lang="en-US" sz="2000" dirty="0">
              <a:solidFill>
                <a:srgbClr val="FFFF00"/>
              </a:solidFill>
            </a:rPr>
            <a:t>:                                     </a:t>
          </a:r>
          <a:r>
            <a:rPr lang="en-US" sz="1700" dirty="0"/>
            <a:t>Adaptation of Ceremonies, Burial Practices, Rituals, Hygiene &amp; Handwashing </a:t>
          </a:r>
        </a:p>
      </dgm:t>
    </dgm:pt>
    <dgm:pt modelId="{C7F3987A-AD09-40D9-ACC6-70B3E8D4D240}" type="parTrans" cxnId="{5F1A6FD9-0337-42A7-B3D2-8490C9735F56}">
      <dgm:prSet/>
      <dgm:spPr/>
      <dgm:t>
        <a:bodyPr/>
        <a:lstStyle/>
        <a:p>
          <a:endParaRPr lang="en-US"/>
        </a:p>
      </dgm:t>
    </dgm:pt>
    <dgm:pt modelId="{129724E5-D8C6-48BE-B98B-1C1CF26F4442}" type="sibTrans" cxnId="{5F1A6FD9-0337-42A7-B3D2-8490C9735F56}">
      <dgm:prSet/>
      <dgm:spPr/>
      <dgm:t>
        <a:bodyPr/>
        <a:lstStyle/>
        <a:p>
          <a:endParaRPr lang="en-US"/>
        </a:p>
      </dgm:t>
    </dgm:pt>
    <dgm:pt modelId="{AAD631B6-5610-4D5A-B621-A83F561AF34E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Addressing Vulnerable Groups</a:t>
          </a:r>
          <a:r>
            <a:rPr lang="en-US" sz="1700" dirty="0">
              <a:solidFill>
                <a:srgbClr val="FFFF00"/>
              </a:solidFill>
            </a:rPr>
            <a:t>:                                                 </a:t>
          </a:r>
          <a:r>
            <a:rPr lang="en-US" sz="1700" dirty="0"/>
            <a:t>Elderly, Homeless; Migrants, Disabilities, Pregnant Women and children</a:t>
          </a:r>
        </a:p>
      </dgm:t>
    </dgm:pt>
    <dgm:pt modelId="{CE9AE6AA-51DE-4E49-8361-61974B04AAF4}" type="parTrans" cxnId="{98D3E4C4-6DB3-4E46-85BC-66A4BE597D87}">
      <dgm:prSet/>
      <dgm:spPr/>
      <dgm:t>
        <a:bodyPr/>
        <a:lstStyle/>
        <a:p>
          <a:endParaRPr lang="en-US"/>
        </a:p>
      </dgm:t>
    </dgm:pt>
    <dgm:pt modelId="{1D791C20-8C7C-4AEC-95D9-93CA71327345}" type="sibTrans" cxnId="{98D3E4C4-6DB3-4E46-85BC-66A4BE597D87}">
      <dgm:prSet/>
      <dgm:spPr/>
      <dgm:t>
        <a:bodyPr/>
        <a:lstStyle/>
        <a:p>
          <a:endParaRPr lang="en-US"/>
        </a:p>
      </dgm:t>
    </dgm:pt>
    <dgm:pt modelId="{DA82FA52-B0D7-4776-8330-160D51C605EA}">
      <dgm:prSet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Preventing Violence Against Women &amp; Children</a:t>
          </a:r>
        </a:p>
      </dgm:t>
    </dgm:pt>
    <dgm:pt modelId="{4DDFC253-308A-494C-B18A-5E8074DEF741}" type="parTrans" cxnId="{4AF92124-5BFD-465D-A45C-141342E48329}">
      <dgm:prSet/>
      <dgm:spPr/>
      <dgm:t>
        <a:bodyPr/>
        <a:lstStyle/>
        <a:p>
          <a:endParaRPr lang="en-US"/>
        </a:p>
      </dgm:t>
    </dgm:pt>
    <dgm:pt modelId="{81162E38-A8C2-4A47-A487-6451EC16C504}" type="sibTrans" cxnId="{4AF92124-5BFD-465D-A45C-141342E48329}">
      <dgm:prSet/>
      <dgm:spPr/>
      <dgm:t>
        <a:bodyPr/>
        <a:lstStyle/>
        <a:p>
          <a:endParaRPr lang="en-US"/>
        </a:p>
      </dgm:t>
    </dgm:pt>
    <dgm:pt modelId="{91243DB6-C37F-4761-96F6-330F5CACCDAB}">
      <dgm:prSet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Supporting Recovery of social services:                                                                                                                                                </a:t>
          </a:r>
          <a:r>
            <a:rPr lang="en-US" sz="2000" b="0" dirty="0">
              <a:solidFill>
                <a:schemeClr val="tx1"/>
              </a:solidFill>
            </a:rPr>
            <a:t>Immunization and Back to School</a:t>
          </a:r>
        </a:p>
      </dgm:t>
    </dgm:pt>
    <dgm:pt modelId="{F504A686-BC11-4043-B4A2-7A9953295A7E}" type="parTrans" cxnId="{6DBE9DF0-E85A-43AF-8A64-7C733E03DDD0}">
      <dgm:prSet/>
      <dgm:spPr/>
      <dgm:t>
        <a:bodyPr/>
        <a:lstStyle/>
        <a:p>
          <a:endParaRPr lang="en-US"/>
        </a:p>
      </dgm:t>
    </dgm:pt>
    <dgm:pt modelId="{D2C137DE-B9D2-4766-BDF3-AECE9F6DA5A7}" type="sibTrans" cxnId="{6DBE9DF0-E85A-43AF-8A64-7C733E03DDD0}">
      <dgm:prSet/>
      <dgm:spPr/>
      <dgm:t>
        <a:bodyPr/>
        <a:lstStyle/>
        <a:p>
          <a:endParaRPr lang="en-US"/>
        </a:p>
      </dgm:t>
    </dgm:pt>
    <dgm:pt modelId="{C53D0681-5602-4EAE-AC78-66027351E6F2}">
      <dgm:prSet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Children and Youth Participation </a:t>
          </a:r>
        </a:p>
      </dgm:t>
    </dgm:pt>
    <dgm:pt modelId="{22BC6A75-B966-440F-AC26-2EC828348693}" type="parTrans" cxnId="{AEB9B721-EA8D-4313-BEE7-0B9A544A61C8}">
      <dgm:prSet/>
      <dgm:spPr/>
      <dgm:t>
        <a:bodyPr/>
        <a:lstStyle/>
        <a:p>
          <a:endParaRPr lang="en-US"/>
        </a:p>
      </dgm:t>
    </dgm:pt>
    <dgm:pt modelId="{4B5822AA-0811-4794-A2EA-87A58C4133FF}" type="sibTrans" cxnId="{AEB9B721-EA8D-4313-BEE7-0B9A544A61C8}">
      <dgm:prSet/>
      <dgm:spPr/>
      <dgm:t>
        <a:bodyPr/>
        <a:lstStyle/>
        <a:p>
          <a:endParaRPr lang="en-US"/>
        </a:p>
      </dgm:t>
    </dgm:pt>
    <dgm:pt modelId="{E4C64952-A3EB-4FD9-ABE8-3082B57716D2}">
      <dgm:prSet custT="1"/>
      <dgm:spPr/>
      <dgm:t>
        <a:bodyPr/>
        <a:lstStyle/>
        <a:p>
          <a:pPr algn="l"/>
          <a:r>
            <a:rPr lang="en-US" sz="2000" b="1" dirty="0">
              <a:solidFill>
                <a:srgbClr val="FFFF00"/>
              </a:solidFill>
            </a:rPr>
            <a:t>Digital and Media Engagement</a:t>
          </a:r>
        </a:p>
      </dgm:t>
    </dgm:pt>
    <dgm:pt modelId="{7987F6E5-FFB3-4C42-A367-6DBB9B358968}" type="parTrans" cxnId="{6C902B2C-3CE3-4098-A6A8-B5803D16BAA6}">
      <dgm:prSet/>
      <dgm:spPr/>
      <dgm:t>
        <a:bodyPr/>
        <a:lstStyle/>
        <a:p>
          <a:endParaRPr lang="en-US"/>
        </a:p>
      </dgm:t>
    </dgm:pt>
    <dgm:pt modelId="{A5D8FE69-B582-4398-9036-85970A68E974}" type="sibTrans" cxnId="{6C902B2C-3CE3-4098-A6A8-B5803D16BAA6}">
      <dgm:prSet/>
      <dgm:spPr/>
      <dgm:t>
        <a:bodyPr/>
        <a:lstStyle/>
        <a:p>
          <a:endParaRPr lang="en-US"/>
        </a:p>
      </dgm:t>
    </dgm:pt>
    <dgm:pt modelId="{98D309A9-73CF-403C-8212-E0FFDD362C4E}" type="pres">
      <dgm:prSet presAssocID="{BCF6740D-7126-4587-9268-DCD751678B1E}" presName="linearFlow" presStyleCnt="0">
        <dgm:presLayoutVars>
          <dgm:dir/>
          <dgm:resizeHandles val="exact"/>
        </dgm:presLayoutVars>
      </dgm:prSet>
      <dgm:spPr/>
    </dgm:pt>
    <dgm:pt modelId="{54F349F1-5896-439D-8DE4-E78B0C82FE56}" type="pres">
      <dgm:prSet presAssocID="{D7853698-7FBD-4C42-B6DD-C1E9BA170D48}" presName="composite" presStyleCnt="0"/>
      <dgm:spPr/>
    </dgm:pt>
    <dgm:pt modelId="{DC680399-94FF-4B28-BE98-1158922CE2C4}" type="pres">
      <dgm:prSet presAssocID="{D7853698-7FBD-4C42-B6DD-C1E9BA170D48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3CFDA7CE-3E2A-490D-AA05-879B3A92768D}" type="pres">
      <dgm:prSet presAssocID="{D7853698-7FBD-4C42-B6DD-C1E9BA170D48}" presName="txShp" presStyleLbl="node1" presStyleIdx="0" presStyleCnt="7" custScaleY="129383">
        <dgm:presLayoutVars>
          <dgm:bulletEnabled val="1"/>
        </dgm:presLayoutVars>
      </dgm:prSet>
      <dgm:spPr/>
    </dgm:pt>
    <dgm:pt modelId="{A8B1CB2A-EF2E-41F5-A415-050042A50553}" type="pres">
      <dgm:prSet presAssocID="{F800DAAA-6E28-405E-A509-A52486B92047}" presName="spacing" presStyleCnt="0"/>
      <dgm:spPr/>
    </dgm:pt>
    <dgm:pt modelId="{7B62E4B6-C67F-4EDE-B2CF-2CD5C2B9FD5E}" type="pres">
      <dgm:prSet presAssocID="{15532C6C-AC31-4312-8F76-35C7AE1408FE}" presName="composite" presStyleCnt="0"/>
      <dgm:spPr/>
    </dgm:pt>
    <dgm:pt modelId="{F7005DAA-88A5-4463-8FBB-79204A3D33AB}" type="pres">
      <dgm:prSet presAssocID="{15532C6C-AC31-4312-8F76-35C7AE1408FE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F6934F89-3765-4A37-AA99-C511E23EB5FD}" type="pres">
      <dgm:prSet presAssocID="{15532C6C-AC31-4312-8F76-35C7AE1408FE}" presName="txShp" presStyleLbl="node1" presStyleIdx="1" presStyleCnt="7" custScaleY="120999">
        <dgm:presLayoutVars>
          <dgm:bulletEnabled val="1"/>
        </dgm:presLayoutVars>
      </dgm:prSet>
      <dgm:spPr/>
    </dgm:pt>
    <dgm:pt modelId="{2CB53A45-0028-44B4-88F5-10C851D94CF0}" type="pres">
      <dgm:prSet presAssocID="{129724E5-D8C6-48BE-B98B-1C1CF26F4442}" presName="spacing" presStyleCnt="0"/>
      <dgm:spPr/>
    </dgm:pt>
    <dgm:pt modelId="{3383DF4D-869C-449A-9F6B-C61CF5B2BE67}" type="pres">
      <dgm:prSet presAssocID="{AAD631B6-5610-4D5A-B621-A83F561AF34E}" presName="composite" presStyleCnt="0"/>
      <dgm:spPr/>
    </dgm:pt>
    <dgm:pt modelId="{85262B7D-98FD-4CE1-9438-35A9FB83598F}" type="pres">
      <dgm:prSet presAssocID="{AAD631B6-5610-4D5A-B621-A83F561AF34E}" presName="imgShp" presStyleLbl="fgImgPlace1" presStyleIdx="2" presStyleCnt="7" custLinFactNeighborX="4825" custLinFactNeighborY="-160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in wheelchair"/>
        </a:ext>
      </dgm:extLst>
    </dgm:pt>
    <dgm:pt modelId="{6A2511F8-7BEE-4A11-829F-317FD32C8530}" type="pres">
      <dgm:prSet presAssocID="{AAD631B6-5610-4D5A-B621-A83F561AF34E}" presName="txShp" presStyleLbl="node1" presStyleIdx="2" presStyleCnt="7" custScaleY="128510">
        <dgm:presLayoutVars>
          <dgm:bulletEnabled val="1"/>
        </dgm:presLayoutVars>
      </dgm:prSet>
      <dgm:spPr/>
    </dgm:pt>
    <dgm:pt modelId="{93B24A0B-C5D0-4306-A7C4-183DEDEA9CE6}" type="pres">
      <dgm:prSet presAssocID="{1D791C20-8C7C-4AEC-95D9-93CA71327345}" presName="spacing" presStyleCnt="0"/>
      <dgm:spPr/>
    </dgm:pt>
    <dgm:pt modelId="{5D54DF6F-3DE8-40E5-8E73-D4F8CF425719}" type="pres">
      <dgm:prSet presAssocID="{DA82FA52-B0D7-4776-8330-160D51C605EA}" presName="composite" presStyleCnt="0"/>
      <dgm:spPr/>
    </dgm:pt>
    <dgm:pt modelId="{EAC148C4-D7D4-4406-AC12-BA54972B3D19}" type="pres">
      <dgm:prSet presAssocID="{DA82FA52-B0D7-4776-8330-160D51C605EA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E8F169FC-01CA-4A9C-BE89-B92B2856E3C2}" type="pres">
      <dgm:prSet presAssocID="{DA82FA52-B0D7-4776-8330-160D51C605EA}" presName="txShp" presStyleLbl="node1" presStyleIdx="3" presStyleCnt="7" custLinFactNeighborX="252" custLinFactNeighborY="4496">
        <dgm:presLayoutVars>
          <dgm:bulletEnabled val="1"/>
        </dgm:presLayoutVars>
      </dgm:prSet>
      <dgm:spPr/>
    </dgm:pt>
    <dgm:pt modelId="{9A1CB8EE-2CFA-4E7A-9AE4-F9D777130828}" type="pres">
      <dgm:prSet presAssocID="{81162E38-A8C2-4A47-A487-6451EC16C504}" presName="spacing" presStyleCnt="0"/>
      <dgm:spPr/>
    </dgm:pt>
    <dgm:pt modelId="{88923F58-737B-4B2F-96F4-64F41DF1A80A}" type="pres">
      <dgm:prSet presAssocID="{91243DB6-C37F-4761-96F6-330F5CACCDAB}" presName="composite" presStyleCnt="0"/>
      <dgm:spPr/>
    </dgm:pt>
    <dgm:pt modelId="{FF7070CD-CA7D-47E5-981F-0A5188CE032D}" type="pres">
      <dgm:prSet presAssocID="{91243DB6-C37F-4761-96F6-330F5CACCDAB}" presName="imgShp" presStyleLbl="fgImgPlace1" presStyleIdx="4" presStyleCnt="7" custLinFactY="22224" custLinFactNeighborX="59" custLinFactNeighborY="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B1F4D6E8-ED8E-4627-8A72-7FF8A5488F8E}" type="pres">
      <dgm:prSet presAssocID="{91243DB6-C37F-4761-96F6-330F5CACCDAB}" presName="txShp" presStyleLbl="node1" presStyleIdx="4" presStyleCnt="7" custScaleY="122774" custLinFactY="12575" custLinFactNeighborX="2079" custLinFactNeighborY="100000">
        <dgm:presLayoutVars>
          <dgm:bulletEnabled val="1"/>
        </dgm:presLayoutVars>
      </dgm:prSet>
      <dgm:spPr/>
    </dgm:pt>
    <dgm:pt modelId="{3CE7427A-B955-4502-9BA1-97455C6F5518}" type="pres">
      <dgm:prSet presAssocID="{D2C137DE-B9D2-4766-BDF3-AECE9F6DA5A7}" presName="spacing" presStyleCnt="0"/>
      <dgm:spPr/>
    </dgm:pt>
    <dgm:pt modelId="{A38E601A-5C6A-4B58-92B2-9F73965DBD3B}" type="pres">
      <dgm:prSet presAssocID="{C53D0681-5602-4EAE-AC78-66027351E6F2}" presName="composite" presStyleCnt="0"/>
      <dgm:spPr/>
    </dgm:pt>
    <dgm:pt modelId="{A0864DDB-B4C6-45D0-94A6-09F0E6E60916}" type="pres">
      <dgm:prSet presAssocID="{C53D0681-5602-4EAE-AC78-66027351E6F2}" presName="imgShp" presStyleLbl="fgImgPlace1" presStyleIdx="5" presStyleCnt="7" custLinFactY="-47955" custLinFactNeighborX="-3216" custLinFactNeighborY="-100000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of women"/>
        </a:ext>
      </dgm:extLst>
    </dgm:pt>
    <dgm:pt modelId="{DF2C8A0D-0EFD-4352-89D9-5F86B37DC7A1}" type="pres">
      <dgm:prSet presAssocID="{C53D0681-5602-4EAE-AC78-66027351E6F2}" presName="txShp" presStyleLbl="node1" presStyleIdx="5" presStyleCnt="7" custLinFactY="-59422" custLinFactNeighborX="1278" custLinFactNeighborY="-100000">
        <dgm:presLayoutVars>
          <dgm:bulletEnabled val="1"/>
        </dgm:presLayoutVars>
      </dgm:prSet>
      <dgm:spPr/>
    </dgm:pt>
    <dgm:pt modelId="{E9731EF2-093B-4CD8-8CE3-1FB9F0D1CA00}" type="pres">
      <dgm:prSet presAssocID="{4B5822AA-0811-4794-A2EA-87A58C4133FF}" presName="spacing" presStyleCnt="0"/>
      <dgm:spPr/>
    </dgm:pt>
    <dgm:pt modelId="{AF64133F-88DB-4508-980D-1CE10D9DE5B4}" type="pres">
      <dgm:prSet presAssocID="{E4C64952-A3EB-4FD9-ABE8-3082B57716D2}" presName="composite" presStyleCnt="0"/>
      <dgm:spPr/>
    </dgm:pt>
    <dgm:pt modelId="{D417459E-C2F9-4E20-BB45-0130BBC0111F}" type="pres">
      <dgm:prSet presAssocID="{E4C64952-A3EB-4FD9-ABE8-3082B57716D2}" presName="imgShp" presStyleLbl="fgImgPlace1" presStyleIdx="6" presStyleCnt="7" custLinFactNeighborX="-10801" custLinFactNeighborY="-2579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BB1302DF-7F0F-48FB-9279-1FE5A2428509}" type="pres">
      <dgm:prSet presAssocID="{E4C64952-A3EB-4FD9-ABE8-3082B57716D2}" presName="txShp" presStyleLbl="node1" presStyleIdx="6" presStyleCnt="7" custLinFactNeighborX="1759" custLinFactNeighborY="-25798">
        <dgm:presLayoutVars>
          <dgm:bulletEnabled val="1"/>
        </dgm:presLayoutVars>
      </dgm:prSet>
      <dgm:spPr/>
    </dgm:pt>
  </dgm:ptLst>
  <dgm:cxnLst>
    <dgm:cxn modelId="{D3CB6208-26F2-4C1E-B8E5-85638AC40FD0}" type="presOf" srcId="{C53D0681-5602-4EAE-AC78-66027351E6F2}" destId="{DF2C8A0D-0EFD-4352-89D9-5F86B37DC7A1}" srcOrd="0" destOrd="0" presId="urn:microsoft.com/office/officeart/2005/8/layout/vList3"/>
    <dgm:cxn modelId="{E2DBF410-8E6E-4770-AF06-E4FCB9B97EDC}" srcId="{BCF6740D-7126-4587-9268-DCD751678B1E}" destId="{D7853698-7FBD-4C42-B6DD-C1E9BA170D48}" srcOrd="0" destOrd="0" parTransId="{31D0E8AB-8BFA-40BA-9412-C1067D9BB3D9}" sibTransId="{F800DAAA-6E28-405E-A509-A52486B92047}"/>
    <dgm:cxn modelId="{AEB9B721-EA8D-4313-BEE7-0B9A544A61C8}" srcId="{BCF6740D-7126-4587-9268-DCD751678B1E}" destId="{C53D0681-5602-4EAE-AC78-66027351E6F2}" srcOrd="5" destOrd="0" parTransId="{22BC6A75-B966-440F-AC26-2EC828348693}" sibTransId="{4B5822AA-0811-4794-A2EA-87A58C4133FF}"/>
    <dgm:cxn modelId="{4AF92124-5BFD-465D-A45C-141342E48329}" srcId="{BCF6740D-7126-4587-9268-DCD751678B1E}" destId="{DA82FA52-B0D7-4776-8330-160D51C605EA}" srcOrd="3" destOrd="0" parTransId="{4DDFC253-308A-494C-B18A-5E8074DEF741}" sibTransId="{81162E38-A8C2-4A47-A487-6451EC16C504}"/>
    <dgm:cxn modelId="{6C902B2C-3CE3-4098-A6A8-B5803D16BAA6}" srcId="{BCF6740D-7126-4587-9268-DCD751678B1E}" destId="{E4C64952-A3EB-4FD9-ABE8-3082B57716D2}" srcOrd="6" destOrd="0" parTransId="{7987F6E5-FFB3-4C42-A367-6DBB9B358968}" sibTransId="{A5D8FE69-B582-4398-9036-85970A68E974}"/>
    <dgm:cxn modelId="{A73A7A8B-47E8-465D-9B5C-FA73D33A7684}" type="presOf" srcId="{AAD631B6-5610-4D5A-B621-A83F561AF34E}" destId="{6A2511F8-7BEE-4A11-829F-317FD32C8530}" srcOrd="0" destOrd="0" presId="urn:microsoft.com/office/officeart/2005/8/layout/vList3"/>
    <dgm:cxn modelId="{368104A2-2212-446E-9200-73196FB771C5}" type="presOf" srcId="{E4C64952-A3EB-4FD9-ABE8-3082B57716D2}" destId="{BB1302DF-7F0F-48FB-9279-1FE5A2428509}" srcOrd="0" destOrd="0" presId="urn:microsoft.com/office/officeart/2005/8/layout/vList3"/>
    <dgm:cxn modelId="{13B3F0B3-8F5A-4C90-AD94-C0AF8C9EA58C}" type="presOf" srcId="{91243DB6-C37F-4761-96F6-330F5CACCDAB}" destId="{B1F4D6E8-ED8E-4627-8A72-7FF8A5488F8E}" srcOrd="0" destOrd="0" presId="urn:microsoft.com/office/officeart/2005/8/layout/vList3"/>
    <dgm:cxn modelId="{98D3E4C4-6DB3-4E46-85BC-66A4BE597D87}" srcId="{BCF6740D-7126-4587-9268-DCD751678B1E}" destId="{AAD631B6-5610-4D5A-B621-A83F561AF34E}" srcOrd="2" destOrd="0" parTransId="{CE9AE6AA-51DE-4E49-8361-61974B04AAF4}" sibTransId="{1D791C20-8C7C-4AEC-95D9-93CA71327345}"/>
    <dgm:cxn modelId="{2457D4C5-8FCE-47F6-9C0C-06AB31ACCD3C}" type="presOf" srcId="{D7853698-7FBD-4C42-B6DD-C1E9BA170D48}" destId="{3CFDA7CE-3E2A-490D-AA05-879B3A92768D}" srcOrd="0" destOrd="0" presId="urn:microsoft.com/office/officeart/2005/8/layout/vList3"/>
    <dgm:cxn modelId="{5F1A6FD9-0337-42A7-B3D2-8490C9735F56}" srcId="{BCF6740D-7126-4587-9268-DCD751678B1E}" destId="{15532C6C-AC31-4312-8F76-35C7AE1408FE}" srcOrd="1" destOrd="0" parTransId="{C7F3987A-AD09-40D9-ACC6-70B3E8D4D240}" sibTransId="{129724E5-D8C6-48BE-B98B-1C1CF26F4442}"/>
    <dgm:cxn modelId="{31CE42DC-4BED-40FB-9959-EED649459F7C}" type="presOf" srcId="{BCF6740D-7126-4587-9268-DCD751678B1E}" destId="{98D309A9-73CF-403C-8212-E0FFDD362C4E}" srcOrd="0" destOrd="0" presId="urn:microsoft.com/office/officeart/2005/8/layout/vList3"/>
    <dgm:cxn modelId="{6DBE9DF0-E85A-43AF-8A64-7C733E03DDD0}" srcId="{BCF6740D-7126-4587-9268-DCD751678B1E}" destId="{91243DB6-C37F-4761-96F6-330F5CACCDAB}" srcOrd="4" destOrd="0" parTransId="{F504A686-BC11-4043-B4A2-7A9953295A7E}" sibTransId="{D2C137DE-B9D2-4766-BDF3-AECE9F6DA5A7}"/>
    <dgm:cxn modelId="{AD5EFCF5-481E-422B-B235-EB276E568BD9}" type="presOf" srcId="{DA82FA52-B0D7-4776-8330-160D51C605EA}" destId="{E8F169FC-01CA-4A9C-BE89-B92B2856E3C2}" srcOrd="0" destOrd="0" presId="urn:microsoft.com/office/officeart/2005/8/layout/vList3"/>
    <dgm:cxn modelId="{32221AF7-208C-4549-8410-C2ABE61D97B0}" type="presOf" srcId="{15532C6C-AC31-4312-8F76-35C7AE1408FE}" destId="{F6934F89-3765-4A37-AA99-C511E23EB5FD}" srcOrd="0" destOrd="0" presId="urn:microsoft.com/office/officeart/2005/8/layout/vList3"/>
    <dgm:cxn modelId="{03CC5AF1-321A-4035-BAD8-35D49E909E49}" type="presParOf" srcId="{98D309A9-73CF-403C-8212-E0FFDD362C4E}" destId="{54F349F1-5896-439D-8DE4-E78B0C82FE56}" srcOrd="0" destOrd="0" presId="urn:microsoft.com/office/officeart/2005/8/layout/vList3"/>
    <dgm:cxn modelId="{E6A182C9-5ED5-484A-8270-45FD2A526598}" type="presParOf" srcId="{54F349F1-5896-439D-8DE4-E78B0C82FE56}" destId="{DC680399-94FF-4B28-BE98-1158922CE2C4}" srcOrd="0" destOrd="0" presId="urn:microsoft.com/office/officeart/2005/8/layout/vList3"/>
    <dgm:cxn modelId="{4703D4C1-201E-4EB7-9924-DD42F58DC953}" type="presParOf" srcId="{54F349F1-5896-439D-8DE4-E78B0C82FE56}" destId="{3CFDA7CE-3E2A-490D-AA05-879B3A92768D}" srcOrd="1" destOrd="0" presId="urn:microsoft.com/office/officeart/2005/8/layout/vList3"/>
    <dgm:cxn modelId="{BBAC91E0-CBAC-4DA1-8293-F4D1B11C3AAA}" type="presParOf" srcId="{98D309A9-73CF-403C-8212-E0FFDD362C4E}" destId="{A8B1CB2A-EF2E-41F5-A415-050042A50553}" srcOrd="1" destOrd="0" presId="urn:microsoft.com/office/officeart/2005/8/layout/vList3"/>
    <dgm:cxn modelId="{1495BB24-347A-4CE8-98C7-DD29360C6E2E}" type="presParOf" srcId="{98D309A9-73CF-403C-8212-E0FFDD362C4E}" destId="{7B62E4B6-C67F-4EDE-B2CF-2CD5C2B9FD5E}" srcOrd="2" destOrd="0" presId="urn:microsoft.com/office/officeart/2005/8/layout/vList3"/>
    <dgm:cxn modelId="{9A4BA093-D14A-467E-8B2D-7654B7737830}" type="presParOf" srcId="{7B62E4B6-C67F-4EDE-B2CF-2CD5C2B9FD5E}" destId="{F7005DAA-88A5-4463-8FBB-79204A3D33AB}" srcOrd="0" destOrd="0" presId="urn:microsoft.com/office/officeart/2005/8/layout/vList3"/>
    <dgm:cxn modelId="{55A9DF93-963A-47E5-8CFE-B6BABF7C7996}" type="presParOf" srcId="{7B62E4B6-C67F-4EDE-B2CF-2CD5C2B9FD5E}" destId="{F6934F89-3765-4A37-AA99-C511E23EB5FD}" srcOrd="1" destOrd="0" presId="urn:microsoft.com/office/officeart/2005/8/layout/vList3"/>
    <dgm:cxn modelId="{A8EA9DF0-78ED-47D5-8728-B6BF88BC07AD}" type="presParOf" srcId="{98D309A9-73CF-403C-8212-E0FFDD362C4E}" destId="{2CB53A45-0028-44B4-88F5-10C851D94CF0}" srcOrd="3" destOrd="0" presId="urn:microsoft.com/office/officeart/2005/8/layout/vList3"/>
    <dgm:cxn modelId="{25AD7EEB-D334-4196-B87D-D094EC65B1C7}" type="presParOf" srcId="{98D309A9-73CF-403C-8212-E0FFDD362C4E}" destId="{3383DF4D-869C-449A-9F6B-C61CF5B2BE67}" srcOrd="4" destOrd="0" presId="urn:microsoft.com/office/officeart/2005/8/layout/vList3"/>
    <dgm:cxn modelId="{5C9DE4C6-5B85-4FF2-A6A2-CE8AE6CE09C2}" type="presParOf" srcId="{3383DF4D-869C-449A-9F6B-C61CF5B2BE67}" destId="{85262B7D-98FD-4CE1-9438-35A9FB83598F}" srcOrd="0" destOrd="0" presId="urn:microsoft.com/office/officeart/2005/8/layout/vList3"/>
    <dgm:cxn modelId="{07012388-3F4A-4988-9E09-105A615EB795}" type="presParOf" srcId="{3383DF4D-869C-449A-9F6B-C61CF5B2BE67}" destId="{6A2511F8-7BEE-4A11-829F-317FD32C8530}" srcOrd="1" destOrd="0" presId="urn:microsoft.com/office/officeart/2005/8/layout/vList3"/>
    <dgm:cxn modelId="{19A6AEC0-CF0A-4948-BA7F-ADD568EA6840}" type="presParOf" srcId="{98D309A9-73CF-403C-8212-E0FFDD362C4E}" destId="{93B24A0B-C5D0-4306-A7C4-183DEDEA9CE6}" srcOrd="5" destOrd="0" presId="urn:microsoft.com/office/officeart/2005/8/layout/vList3"/>
    <dgm:cxn modelId="{DAE3B7BB-1355-41B4-8DAB-1B069B2798B6}" type="presParOf" srcId="{98D309A9-73CF-403C-8212-E0FFDD362C4E}" destId="{5D54DF6F-3DE8-40E5-8E73-D4F8CF425719}" srcOrd="6" destOrd="0" presId="urn:microsoft.com/office/officeart/2005/8/layout/vList3"/>
    <dgm:cxn modelId="{B11FF987-B71E-4479-8517-D863EF0025C1}" type="presParOf" srcId="{5D54DF6F-3DE8-40E5-8E73-D4F8CF425719}" destId="{EAC148C4-D7D4-4406-AC12-BA54972B3D19}" srcOrd="0" destOrd="0" presId="urn:microsoft.com/office/officeart/2005/8/layout/vList3"/>
    <dgm:cxn modelId="{20A5E6DE-3846-46A7-A91B-8CCC875143C5}" type="presParOf" srcId="{5D54DF6F-3DE8-40E5-8E73-D4F8CF425719}" destId="{E8F169FC-01CA-4A9C-BE89-B92B2856E3C2}" srcOrd="1" destOrd="0" presId="urn:microsoft.com/office/officeart/2005/8/layout/vList3"/>
    <dgm:cxn modelId="{3709F91D-6956-4A90-920D-ABEFCDE313E1}" type="presParOf" srcId="{98D309A9-73CF-403C-8212-E0FFDD362C4E}" destId="{9A1CB8EE-2CFA-4E7A-9AE4-F9D777130828}" srcOrd="7" destOrd="0" presId="urn:microsoft.com/office/officeart/2005/8/layout/vList3"/>
    <dgm:cxn modelId="{3726A8F2-34D2-476E-82A2-80F857317B9E}" type="presParOf" srcId="{98D309A9-73CF-403C-8212-E0FFDD362C4E}" destId="{88923F58-737B-4B2F-96F4-64F41DF1A80A}" srcOrd="8" destOrd="0" presId="urn:microsoft.com/office/officeart/2005/8/layout/vList3"/>
    <dgm:cxn modelId="{04013D3E-1AF5-4D8F-9DDC-FE6D39B64095}" type="presParOf" srcId="{88923F58-737B-4B2F-96F4-64F41DF1A80A}" destId="{FF7070CD-CA7D-47E5-981F-0A5188CE032D}" srcOrd="0" destOrd="0" presId="urn:microsoft.com/office/officeart/2005/8/layout/vList3"/>
    <dgm:cxn modelId="{41198780-5B47-44AD-8D5B-F839291BC2DD}" type="presParOf" srcId="{88923F58-737B-4B2F-96F4-64F41DF1A80A}" destId="{B1F4D6E8-ED8E-4627-8A72-7FF8A5488F8E}" srcOrd="1" destOrd="0" presId="urn:microsoft.com/office/officeart/2005/8/layout/vList3"/>
    <dgm:cxn modelId="{95A9A254-4F8B-4564-9208-55D496AA2120}" type="presParOf" srcId="{98D309A9-73CF-403C-8212-E0FFDD362C4E}" destId="{3CE7427A-B955-4502-9BA1-97455C6F5518}" srcOrd="9" destOrd="0" presId="urn:microsoft.com/office/officeart/2005/8/layout/vList3"/>
    <dgm:cxn modelId="{5E6FA8C4-B7B1-4F0A-9E8F-E6D702F6EC5F}" type="presParOf" srcId="{98D309A9-73CF-403C-8212-E0FFDD362C4E}" destId="{A38E601A-5C6A-4B58-92B2-9F73965DBD3B}" srcOrd="10" destOrd="0" presId="urn:microsoft.com/office/officeart/2005/8/layout/vList3"/>
    <dgm:cxn modelId="{0C3ADD80-D07E-4003-B255-F243A741748B}" type="presParOf" srcId="{A38E601A-5C6A-4B58-92B2-9F73965DBD3B}" destId="{A0864DDB-B4C6-45D0-94A6-09F0E6E60916}" srcOrd="0" destOrd="0" presId="urn:microsoft.com/office/officeart/2005/8/layout/vList3"/>
    <dgm:cxn modelId="{4BF571BB-8AEF-4420-BA40-5FE4A613BCFC}" type="presParOf" srcId="{A38E601A-5C6A-4B58-92B2-9F73965DBD3B}" destId="{DF2C8A0D-0EFD-4352-89D9-5F86B37DC7A1}" srcOrd="1" destOrd="0" presId="urn:microsoft.com/office/officeart/2005/8/layout/vList3"/>
    <dgm:cxn modelId="{14B4423D-B491-44B6-A7A1-3F0E5BEF0FCD}" type="presParOf" srcId="{98D309A9-73CF-403C-8212-E0FFDD362C4E}" destId="{E9731EF2-093B-4CD8-8CE3-1FB9F0D1CA00}" srcOrd="11" destOrd="0" presId="urn:microsoft.com/office/officeart/2005/8/layout/vList3"/>
    <dgm:cxn modelId="{A5AEB558-C9CB-41C1-949A-601B2CCCE3A8}" type="presParOf" srcId="{98D309A9-73CF-403C-8212-E0FFDD362C4E}" destId="{AF64133F-88DB-4508-980D-1CE10D9DE5B4}" srcOrd="12" destOrd="0" presId="urn:microsoft.com/office/officeart/2005/8/layout/vList3"/>
    <dgm:cxn modelId="{80149463-FF7C-4F21-A596-D62827BE1B10}" type="presParOf" srcId="{AF64133F-88DB-4508-980D-1CE10D9DE5B4}" destId="{D417459E-C2F9-4E20-BB45-0130BBC0111F}" srcOrd="0" destOrd="0" presId="urn:microsoft.com/office/officeart/2005/8/layout/vList3"/>
    <dgm:cxn modelId="{46CA1BB9-D87D-49B2-A7B4-0150A94B5452}" type="presParOf" srcId="{AF64133F-88DB-4508-980D-1CE10D9DE5B4}" destId="{BB1302DF-7F0F-48FB-9279-1FE5A242850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861F89-501F-2446-B627-D48450F704E0}" type="doc">
      <dgm:prSet loTypeId="urn:microsoft.com/office/officeart/2008/layout/VerticalCurvedList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807D07B-FDDB-8C43-AFB7-6E20B7E14988}">
      <dgm:prSet phldrT="[Text]" custT="1"/>
      <dgm:spPr>
        <a:xfrm>
          <a:off x="511019" y="85198"/>
          <a:ext cx="8789704" cy="1251121"/>
        </a:xfrm>
        <a:prstGeom prst="rect">
          <a:avLst/>
        </a:prstGeom>
        <a:gradFill rotWithShape="0">
          <a:gsLst>
            <a:gs pos="0">
              <a:srgbClr val="D55E17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D55E17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D55E17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D55E17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lnSpc>
              <a:spcPts val="1500"/>
            </a:lnSpc>
            <a:buNone/>
          </a:pPr>
          <a:r>
            <a:rPr lang="en-US" sz="2400" b="1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Coordination, Capacity &amp; Partnerships</a:t>
          </a:r>
          <a:r>
            <a:rPr lang="en-US" sz="1800" b="1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: </a:t>
          </a:r>
          <a:r>
            <a:rPr lang="en-US" sz="16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Extent of </a:t>
          </a:r>
          <a:r>
            <a:rPr lang="en-US" sz="16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RfP</a:t>
          </a:r>
          <a:r>
            <a:rPr lang="en-US" sz="16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-UNICEF </a:t>
          </a:r>
          <a:r>
            <a:rPr lang="en-US" sz="16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coordinaton</a:t>
          </a:r>
          <a:r>
            <a:rPr lang="en-US" sz="16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, Inter-Faith Coordination; Inclusion of less-established Faith &amp; Traditional </a:t>
          </a:r>
          <a:r>
            <a:rPr lang="en-US" sz="16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grps</a:t>
          </a:r>
          <a:r>
            <a:rPr lang="en-US" sz="16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, engagement of Women of Faith; Youth in Faith; Outreach to most vulnerable groups; Linkage w/ Govt-led RCCE structure; Digital Engagement capacity; Data Collection/needs assess. to inform communication and action </a:t>
          </a:r>
        </a:p>
      </dgm:t>
    </dgm:pt>
    <dgm:pt modelId="{B1AA2F62-C45E-8546-AF07-1FC8B4CE607E}" type="parTrans" cxnId="{AEDC58F2-DE6D-5440-B481-B00AB74D9804}">
      <dgm:prSet/>
      <dgm:spPr/>
      <dgm:t>
        <a:bodyPr/>
        <a:lstStyle/>
        <a:p>
          <a:endParaRPr lang="en-US"/>
        </a:p>
      </dgm:t>
    </dgm:pt>
    <dgm:pt modelId="{F3F36F31-0E9C-594A-A1F4-6AA7360FA45C}" type="sibTrans" cxnId="{AEDC58F2-DE6D-5440-B481-B00AB74D9804}">
      <dgm:prSet/>
      <dgm:spPr>
        <a:xfrm>
          <a:off x="-6142915" y="-908167"/>
          <a:ext cx="7312417" cy="7312417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2700" cap="flat" cmpd="sng" algn="ctr">
          <a:solidFill>
            <a:srgbClr val="D55E1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361D4AE0-0C9D-194B-A19D-83D0AB99422E}">
      <dgm:prSet phldrT="[Text]" custT="1"/>
      <dgm:spPr>
        <a:xfrm>
          <a:off x="898656" y="1460311"/>
          <a:ext cx="8302929" cy="868268"/>
        </a:xfrm>
        <a:prstGeom prst="rect">
          <a:avLst/>
        </a:prstGeom>
        <a:gradFill rotWithShape="0">
          <a:gsLst>
            <a:gs pos="0">
              <a:srgbClr val="C1A022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C1A022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C1A02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C1A02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800" b="1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Overall Reach of Communication  </a:t>
          </a:r>
          <a:r>
            <a:rPr lang="mr-IN" sz="1400" dirty="0">
              <a:solidFill>
                <a:srgbClr val="FFFFFF"/>
              </a:solidFill>
              <a:latin typeface="Garamond" panose="020F0502020204030204"/>
              <a:ea typeface="+mn-ea"/>
              <a:cs typeface="Mangal" panose="02040503050203030202" pitchFamily="18" charset="0"/>
            </a:rPr>
            <a:t>–</a:t>
          </a:r>
          <a:r>
            <a:rPr lang="en-US" sz="14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 </a:t>
          </a:r>
          <a:r>
            <a:rPr lang="en-US" sz="18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Media:  Mobile, Radio, TV; Social Media;  Traditional Religious Channels: </a:t>
          </a:r>
        </a:p>
      </dgm:t>
    </dgm:pt>
    <dgm:pt modelId="{AB851CA7-C94A-CF45-81EC-5A7CCD7B98B5}" type="parTrans" cxnId="{FA09DEDF-BE5C-3745-B16A-E110831ECFE1}">
      <dgm:prSet/>
      <dgm:spPr/>
      <dgm:t>
        <a:bodyPr/>
        <a:lstStyle/>
        <a:p>
          <a:endParaRPr lang="en-US"/>
        </a:p>
      </dgm:t>
    </dgm:pt>
    <dgm:pt modelId="{FC7604B2-ACE7-9B49-A27C-453371FFD78C}" type="sibTrans" cxnId="{FA09DEDF-BE5C-3745-B16A-E110831ECFE1}">
      <dgm:prSet/>
      <dgm:spPr/>
      <dgm:t>
        <a:bodyPr/>
        <a:lstStyle/>
        <a:p>
          <a:endParaRPr lang="en-US"/>
        </a:p>
      </dgm:t>
    </dgm:pt>
    <dgm:pt modelId="{56F0C5F4-9BD9-B943-B1F0-DAC206022573}">
      <dgm:prSet phldrT="[Text]" custT="1"/>
      <dgm:spPr>
        <a:xfrm>
          <a:off x="1557826" y="2467356"/>
          <a:ext cx="7616941" cy="891487"/>
        </a:xfrm>
        <a:prstGeom prst="rect">
          <a:avLst/>
        </a:prstGeom>
        <a:gradFill rotWithShape="0">
          <a:gsLst>
            <a:gs pos="0">
              <a:srgbClr val="59B721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59B721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59B72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59B72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lnSpc>
              <a:spcPts val="1700"/>
            </a:lnSpc>
            <a:buNone/>
          </a:pPr>
          <a:r>
            <a:rPr lang="en-US" sz="2400" b="1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Content Analysis </a:t>
          </a:r>
          <a:r>
            <a:rPr lang="mr-IN" sz="1400" dirty="0">
              <a:solidFill>
                <a:srgbClr val="FFFFFF"/>
              </a:solidFill>
              <a:latin typeface="Garamond" panose="020F0502020204030204"/>
              <a:ea typeface="+mn-ea"/>
              <a:cs typeface="Mangal" panose="02040503050203030202" pitchFamily="18" charset="0"/>
            </a:rPr>
            <a:t>–</a:t>
          </a:r>
          <a:r>
            <a:rPr lang="en-US" sz="14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 </a:t>
          </a:r>
          <a:r>
            <a:rPr lang="en-US" sz="16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Content on prevention, safer </a:t>
          </a:r>
          <a:r>
            <a:rPr lang="en-US" sz="16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behaviour</a:t>
          </a:r>
          <a:r>
            <a:rPr lang="en-US" sz="16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, stigma and discrimination; support for vulnerable segments </a:t>
          </a:r>
          <a:r>
            <a:rPr lang="en-US" sz="16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esp</a:t>
          </a:r>
          <a:r>
            <a:rPr lang="en-US" sz="16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 children, women, migrants; communal harmony; religious teachings </a:t>
          </a:r>
        </a:p>
      </dgm:t>
    </dgm:pt>
    <dgm:pt modelId="{AD2D8CA7-FBE4-0A4C-A786-AC611B541555}" type="parTrans" cxnId="{53F204D7-8978-9442-85DE-B74BD26F00CC}">
      <dgm:prSet/>
      <dgm:spPr/>
      <dgm:t>
        <a:bodyPr/>
        <a:lstStyle/>
        <a:p>
          <a:endParaRPr lang="en-US"/>
        </a:p>
      </dgm:t>
    </dgm:pt>
    <dgm:pt modelId="{FD4928A1-ED93-D84D-ACED-C2444DBFEB48}" type="sibTrans" cxnId="{53F204D7-8978-9442-85DE-B74BD26F00CC}">
      <dgm:prSet/>
      <dgm:spPr/>
      <dgm:t>
        <a:bodyPr/>
        <a:lstStyle/>
        <a:p>
          <a:endParaRPr lang="en-US"/>
        </a:p>
      </dgm:t>
    </dgm:pt>
    <dgm:pt modelId="{97959D8F-6A5E-1447-8429-91EA0E43C4DE}">
      <dgm:prSet phldrT="[Text]" custT="1"/>
      <dgm:spPr>
        <a:xfrm>
          <a:off x="511019" y="4480111"/>
          <a:ext cx="8789704" cy="823508"/>
        </a:xfrm>
        <a:prstGeom prst="rect">
          <a:avLst/>
        </a:prstGeom>
        <a:gradFill rotWithShape="0">
          <a:gsLst>
            <a:gs pos="0">
              <a:srgbClr val="15BE1C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15BE1C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15BE1C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15BE1C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800" b="1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Impact of engagements</a:t>
          </a:r>
          <a:r>
            <a:rPr lang="en-US" sz="18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: recall &amp; knowledge; change in attitudes / perceptions; adoption of </a:t>
          </a:r>
          <a:r>
            <a:rPr lang="en-US" sz="18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behaviours</a:t>
          </a:r>
          <a:r>
            <a:rPr lang="en-US" sz="18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, adaptation of practices;  </a:t>
          </a:r>
        </a:p>
      </dgm:t>
    </dgm:pt>
    <dgm:pt modelId="{8BBD2BF6-7A23-EE40-BD22-194754D262AB}" type="parTrans" cxnId="{AD490022-9114-3B46-9E3E-E48CF09C1CDE}">
      <dgm:prSet/>
      <dgm:spPr/>
      <dgm:t>
        <a:bodyPr/>
        <a:lstStyle/>
        <a:p>
          <a:endParaRPr lang="en-US"/>
        </a:p>
      </dgm:t>
    </dgm:pt>
    <dgm:pt modelId="{864E48BC-635E-9A4F-B872-BA0B109E01F3}" type="sibTrans" cxnId="{AD490022-9114-3B46-9E3E-E48CF09C1CDE}">
      <dgm:prSet/>
      <dgm:spPr/>
      <dgm:t>
        <a:bodyPr/>
        <a:lstStyle/>
        <a:p>
          <a:endParaRPr lang="en-US"/>
        </a:p>
      </dgm:t>
    </dgm:pt>
    <dgm:pt modelId="{5F2067D2-5384-7C4F-B1BE-026FAA1E1006}">
      <dgm:prSet custT="1"/>
      <dgm:spPr>
        <a:xfrm>
          <a:off x="1108464" y="3505764"/>
          <a:ext cx="8153529" cy="829561"/>
        </a:xfrm>
        <a:prstGeom prst="rect">
          <a:avLst/>
        </a:prstGeom>
        <a:gradFill rotWithShape="0">
          <a:gsLst>
            <a:gs pos="0">
              <a:srgbClr val="8FB013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8FB013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8FB01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8FB01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800" b="1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Opportunities to provide feedback, express opinions and engage in the response</a:t>
          </a:r>
        </a:p>
      </dgm:t>
    </dgm:pt>
    <dgm:pt modelId="{63E0E376-A224-E847-9ECB-BEDBEE1CB488}" type="parTrans" cxnId="{15C24F7B-E396-7F4B-BE2C-D12A70619FFB}">
      <dgm:prSet/>
      <dgm:spPr/>
      <dgm:t>
        <a:bodyPr/>
        <a:lstStyle/>
        <a:p>
          <a:endParaRPr lang="en-US"/>
        </a:p>
      </dgm:t>
    </dgm:pt>
    <dgm:pt modelId="{0BB0F6B1-566B-0C42-B753-34DC68571ECE}" type="sibTrans" cxnId="{15C24F7B-E396-7F4B-BE2C-D12A70619FFB}">
      <dgm:prSet/>
      <dgm:spPr/>
      <dgm:t>
        <a:bodyPr/>
        <a:lstStyle/>
        <a:p>
          <a:endParaRPr lang="en-US"/>
        </a:p>
      </dgm:t>
    </dgm:pt>
    <dgm:pt modelId="{1EF258F0-6BC9-B748-ACEE-F1DD99B50667}" type="pres">
      <dgm:prSet presAssocID="{B5861F89-501F-2446-B627-D48450F704E0}" presName="Name0" presStyleCnt="0">
        <dgm:presLayoutVars>
          <dgm:chMax val="7"/>
          <dgm:chPref val="7"/>
          <dgm:dir/>
        </dgm:presLayoutVars>
      </dgm:prSet>
      <dgm:spPr/>
    </dgm:pt>
    <dgm:pt modelId="{29A77D00-1470-194B-B539-3A84180F9103}" type="pres">
      <dgm:prSet presAssocID="{B5861F89-501F-2446-B627-D48450F704E0}" presName="Name1" presStyleCnt="0"/>
      <dgm:spPr/>
    </dgm:pt>
    <dgm:pt modelId="{64A2137F-519E-C843-A882-47696EA5F37B}" type="pres">
      <dgm:prSet presAssocID="{B5861F89-501F-2446-B627-D48450F704E0}" presName="cycle" presStyleCnt="0"/>
      <dgm:spPr/>
    </dgm:pt>
    <dgm:pt modelId="{D3734FA3-7942-0D4C-9452-51D54927904D}" type="pres">
      <dgm:prSet presAssocID="{B5861F89-501F-2446-B627-D48450F704E0}" presName="srcNode" presStyleLbl="node1" presStyleIdx="0" presStyleCnt="5"/>
      <dgm:spPr/>
    </dgm:pt>
    <dgm:pt modelId="{5DF37099-E37B-5F43-9F5F-1A63DCD1E7AA}" type="pres">
      <dgm:prSet presAssocID="{B5861F89-501F-2446-B627-D48450F704E0}" presName="conn" presStyleLbl="parChTrans1D2" presStyleIdx="0" presStyleCnt="1"/>
      <dgm:spPr/>
    </dgm:pt>
    <dgm:pt modelId="{3BF6C92F-3A13-CC45-9126-1305EAB865E5}" type="pres">
      <dgm:prSet presAssocID="{B5861F89-501F-2446-B627-D48450F704E0}" presName="extraNode" presStyleLbl="node1" presStyleIdx="0" presStyleCnt="5"/>
      <dgm:spPr/>
    </dgm:pt>
    <dgm:pt modelId="{BBDF2DEF-7B51-C445-A408-DD636D1763B9}" type="pres">
      <dgm:prSet presAssocID="{B5861F89-501F-2446-B627-D48450F704E0}" presName="dstNode" presStyleLbl="node1" presStyleIdx="0" presStyleCnt="5"/>
      <dgm:spPr/>
    </dgm:pt>
    <dgm:pt modelId="{D16C398F-B86D-3D4D-A3B1-A04EE81079C3}" type="pres">
      <dgm:prSet presAssocID="{F807D07B-FDDB-8C43-AFB7-6E20B7E14988}" presName="text_1" presStyleLbl="node1" presStyleIdx="0" presStyleCnt="5" custScaleY="184175">
        <dgm:presLayoutVars>
          <dgm:bulletEnabled val="1"/>
        </dgm:presLayoutVars>
      </dgm:prSet>
      <dgm:spPr/>
    </dgm:pt>
    <dgm:pt modelId="{CC896BFD-4B30-BA4B-86A3-74D48DFAFCAA}" type="pres">
      <dgm:prSet presAssocID="{F807D07B-FDDB-8C43-AFB7-6E20B7E14988}" presName="accent_1" presStyleCnt="0"/>
      <dgm:spPr/>
    </dgm:pt>
    <dgm:pt modelId="{E7F1389F-50E7-FB4D-862C-453B407E6E28}" type="pres">
      <dgm:prSet presAssocID="{F807D07B-FDDB-8C43-AFB7-6E20B7E14988}" presName="accentRepeatNode" presStyleLbl="solidFgAcc1" presStyleIdx="0" presStyleCnt="5"/>
      <dgm:spPr>
        <a:xfrm>
          <a:off x="86449" y="286189"/>
          <a:ext cx="849138" cy="849138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D55E1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A6D9B64-6833-0848-B28B-D63CECA6FDA5}" type="pres">
      <dgm:prSet presAssocID="{361D4AE0-0C9D-194B-A19D-83D0AB99422E}" presName="text_2" presStyleLbl="node1" presStyleIdx="1" presStyleCnt="5" custScaleY="127816" custLinFactNeighborX="-1194" custLinFactNeighborY="24296">
        <dgm:presLayoutVars>
          <dgm:bulletEnabled val="1"/>
        </dgm:presLayoutVars>
      </dgm:prSet>
      <dgm:spPr/>
    </dgm:pt>
    <dgm:pt modelId="{72E3CA3B-6356-EC42-ADD6-3A5BAFF2C9C7}" type="pres">
      <dgm:prSet presAssocID="{361D4AE0-0C9D-194B-A19D-83D0AB99422E}" presName="accent_2" presStyleCnt="0"/>
      <dgm:spPr/>
    </dgm:pt>
    <dgm:pt modelId="{783BE81E-B74A-2A4F-A253-395636E49693}" type="pres">
      <dgm:prSet presAssocID="{361D4AE0-0C9D-194B-A19D-83D0AB99422E}" presName="accentRepeatNode" presStyleLbl="solidFgAcc1" presStyleIdx="1" presStyleCnt="5" custLinFactNeighborX="-21915" custLinFactNeighborY="20380"/>
      <dgm:spPr>
        <a:xfrm>
          <a:off x="387135" y="1477885"/>
          <a:ext cx="849138" cy="849138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C1A0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987A97E-64F0-4AAE-92F0-A66BEDFB780F}" type="pres">
      <dgm:prSet presAssocID="{5F2067D2-5384-7C4F-B1BE-026FAA1E1006}" presName="text_3" presStyleLbl="node1" presStyleIdx="2" presStyleCnt="5" custScaleY="122118" custLinFactY="72602" custLinFactNeighborX="-475" custLinFactNeighborY="100000">
        <dgm:presLayoutVars>
          <dgm:bulletEnabled val="1"/>
        </dgm:presLayoutVars>
      </dgm:prSet>
      <dgm:spPr/>
    </dgm:pt>
    <dgm:pt modelId="{993A4723-0A25-458C-83E3-6DA168E54862}" type="pres">
      <dgm:prSet presAssocID="{5F2067D2-5384-7C4F-B1BE-026FAA1E1006}" presName="accent_3" presStyleCnt="0"/>
      <dgm:spPr/>
    </dgm:pt>
    <dgm:pt modelId="{1D789104-ED62-BC4C-A2B9-CAC115C87F11}" type="pres">
      <dgm:prSet presAssocID="{5F2067D2-5384-7C4F-B1BE-026FAA1E1006}" presName="accentRepeatNode" presStyleLbl="solidFgAcc1" presStyleIdx="2" presStyleCnt="5" custLinFactNeighborX="-9302" custLinFactNeighborY="26308"/>
      <dgm:spPr>
        <a:xfrm>
          <a:off x="643637" y="2546862"/>
          <a:ext cx="849138" cy="849138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FB01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AB656EB-B1C3-4943-AD27-0224C3C55E5C}" type="pres">
      <dgm:prSet presAssocID="{56F0C5F4-9BD9-B943-B1F0-DAC206022573}" presName="text_4" presStyleLbl="node1" presStyleIdx="3" presStyleCnt="5" custScaleX="91738" custScaleY="131234" custLinFactY="-25654" custLinFactNeighborX="2614" custLinFactNeighborY="-100000">
        <dgm:presLayoutVars>
          <dgm:bulletEnabled val="1"/>
        </dgm:presLayoutVars>
      </dgm:prSet>
      <dgm:spPr/>
    </dgm:pt>
    <dgm:pt modelId="{C8481AE5-A022-4DF2-B3DF-AAC66DD9D709}" type="pres">
      <dgm:prSet presAssocID="{56F0C5F4-9BD9-B943-B1F0-DAC206022573}" presName="accent_4" presStyleCnt="0"/>
      <dgm:spPr/>
    </dgm:pt>
    <dgm:pt modelId="{56A1286A-3F15-374F-AB66-7451982E78D6}" type="pres">
      <dgm:prSet presAssocID="{56F0C5F4-9BD9-B943-B1F0-DAC206022573}" presName="accentRepeatNode" presStyleLbl="solidFgAcc1" presStyleIdx="3" presStyleCnt="5" custLinFactNeighborX="-19468" custLinFactNeighborY="19865"/>
      <dgm:spPr>
        <a:xfrm>
          <a:off x="407913" y="3510793"/>
          <a:ext cx="849138" cy="849138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9B72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6A0463B-B164-4165-AE79-3400105D9D19}" type="pres">
      <dgm:prSet presAssocID="{97959D8F-6A5E-1447-8429-91EA0E43C4DE}" presName="text_5" presStyleLbl="node1" presStyleIdx="4" presStyleCnt="5" custScaleY="121227" custLinFactNeighborY="15684">
        <dgm:presLayoutVars>
          <dgm:bulletEnabled val="1"/>
        </dgm:presLayoutVars>
      </dgm:prSet>
      <dgm:spPr/>
    </dgm:pt>
    <dgm:pt modelId="{02D2649D-7A23-4411-A812-A6C3C3B52405}" type="pres">
      <dgm:prSet presAssocID="{97959D8F-6A5E-1447-8429-91EA0E43C4DE}" presName="accent_5" presStyleCnt="0"/>
      <dgm:spPr/>
    </dgm:pt>
    <dgm:pt modelId="{50BA7EDF-8C33-744D-BF98-F755F9343E1E}" type="pres">
      <dgm:prSet presAssocID="{97959D8F-6A5E-1447-8429-91EA0E43C4DE}" presName="accentRepeatNode" presStyleLbl="solidFgAcc1" presStyleIdx="4" presStyleCnt="5"/>
      <dgm:spPr>
        <a:xfrm>
          <a:off x="86449" y="4360753"/>
          <a:ext cx="849138" cy="849138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5BE1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AD490022-9114-3B46-9E3E-E48CF09C1CDE}" srcId="{B5861F89-501F-2446-B627-D48450F704E0}" destId="{97959D8F-6A5E-1447-8429-91EA0E43C4DE}" srcOrd="4" destOrd="0" parTransId="{8BBD2BF6-7A23-EE40-BD22-194754D262AB}" sibTransId="{864E48BC-635E-9A4F-B872-BA0B109E01F3}"/>
    <dgm:cxn modelId="{06FAC445-613B-4936-992E-7A1E73B61EA4}" type="presOf" srcId="{97959D8F-6A5E-1447-8429-91EA0E43C4DE}" destId="{06A0463B-B164-4165-AE79-3400105D9D19}" srcOrd="0" destOrd="0" presId="urn:microsoft.com/office/officeart/2008/layout/VerticalCurvedList"/>
    <dgm:cxn modelId="{F02F525B-BCDD-6F40-9A48-A7BF738A9CE9}" type="presOf" srcId="{361D4AE0-0C9D-194B-A19D-83D0AB99422E}" destId="{DA6D9B64-6833-0848-B28B-D63CECA6FDA5}" srcOrd="0" destOrd="0" presId="urn:microsoft.com/office/officeart/2008/layout/VerticalCurvedList"/>
    <dgm:cxn modelId="{BA3AD878-9A5E-4A1D-B271-543BE5CBFD5C}" type="presOf" srcId="{5F2067D2-5384-7C4F-B1BE-026FAA1E1006}" destId="{0987A97E-64F0-4AAE-92F0-A66BEDFB780F}" srcOrd="0" destOrd="0" presId="urn:microsoft.com/office/officeart/2008/layout/VerticalCurvedList"/>
    <dgm:cxn modelId="{15C24F7B-E396-7F4B-BE2C-D12A70619FFB}" srcId="{B5861F89-501F-2446-B627-D48450F704E0}" destId="{5F2067D2-5384-7C4F-B1BE-026FAA1E1006}" srcOrd="2" destOrd="0" parTransId="{63E0E376-A224-E847-9ECB-BEDBEE1CB488}" sibTransId="{0BB0F6B1-566B-0C42-B753-34DC68571ECE}"/>
    <dgm:cxn modelId="{6F614195-5244-0349-B771-CE8AC46581DF}" type="presOf" srcId="{F807D07B-FDDB-8C43-AFB7-6E20B7E14988}" destId="{D16C398F-B86D-3D4D-A3B1-A04EE81079C3}" srcOrd="0" destOrd="0" presId="urn:microsoft.com/office/officeart/2008/layout/VerticalCurvedList"/>
    <dgm:cxn modelId="{84A071CE-ACEF-B444-8D45-649F199DB8C8}" type="presOf" srcId="{B5861F89-501F-2446-B627-D48450F704E0}" destId="{1EF258F0-6BC9-B748-ACEE-F1DD99B50667}" srcOrd="0" destOrd="0" presId="urn:microsoft.com/office/officeart/2008/layout/VerticalCurvedList"/>
    <dgm:cxn modelId="{53F204D7-8978-9442-85DE-B74BD26F00CC}" srcId="{B5861F89-501F-2446-B627-D48450F704E0}" destId="{56F0C5F4-9BD9-B943-B1F0-DAC206022573}" srcOrd="3" destOrd="0" parTransId="{AD2D8CA7-FBE4-0A4C-A786-AC611B541555}" sibTransId="{FD4928A1-ED93-D84D-ACED-C2444DBFEB48}"/>
    <dgm:cxn modelId="{CA4E0AD9-1198-0446-AC62-36823382E25E}" type="presOf" srcId="{F3F36F31-0E9C-594A-A1F4-6AA7360FA45C}" destId="{5DF37099-E37B-5F43-9F5F-1A63DCD1E7AA}" srcOrd="0" destOrd="0" presId="urn:microsoft.com/office/officeart/2008/layout/VerticalCurvedList"/>
    <dgm:cxn modelId="{FA09DEDF-BE5C-3745-B16A-E110831ECFE1}" srcId="{B5861F89-501F-2446-B627-D48450F704E0}" destId="{361D4AE0-0C9D-194B-A19D-83D0AB99422E}" srcOrd="1" destOrd="0" parTransId="{AB851CA7-C94A-CF45-81EC-5A7CCD7B98B5}" sibTransId="{FC7604B2-ACE7-9B49-A27C-453371FFD78C}"/>
    <dgm:cxn modelId="{5C3157ED-1716-4C45-A05A-B7EC74225A02}" type="presOf" srcId="{56F0C5F4-9BD9-B943-B1F0-DAC206022573}" destId="{EAB656EB-B1C3-4943-AD27-0224C3C55E5C}" srcOrd="0" destOrd="0" presId="urn:microsoft.com/office/officeart/2008/layout/VerticalCurvedList"/>
    <dgm:cxn modelId="{AEDC58F2-DE6D-5440-B481-B00AB74D9804}" srcId="{B5861F89-501F-2446-B627-D48450F704E0}" destId="{F807D07B-FDDB-8C43-AFB7-6E20B7E14988}" srcOrd="0" destOrd="0" parTransId="{B1AA2F62-C45E-8546-AF07-1FC8B4CE607E}" sibTransId="{F3F36F31-0E9C-594A-A1F4-6AA7360FA45C}"/>
    <dgm:cxn modelId="{11F4703A-339D-D744-B70B-9AFD67DB75A5}" type="presParOf" srcId="{1EF258F0-6BC9-B748-ACEE-F1DD99B50667}" destId="{29A77D00-1470-194B-B539-3A84180F9103}" srcOrd="0" destOrd="0" presId="urn:microsoft.com/office/officeart/2008/layout/VerticalCurvedList"/>
    <dgm:cxn modelId="{C8F15681-25DB-4745-9D43-570F7E1A0B72}" type="presParOf" srcId="{29A77D00-1470-194B-B539-3A84180F9103}" destId="{64A2137F-519E-C843-A882-47696EA5F37B}" srcOrd="0" destOrd="0" presId="urn:microsoft.com/office/officeart/2008/layout/VerticalCurvedList"/>
    <dgm:cxn modelId="{31EB1F70-E0A9-DE47-8E24-83E4EAFF8749}" type="presParOf" srcId="{64A2137F-519E-C843-A882-47696EA5F37B}" destId="{D3734FA3-7942-0D4C-9452-51D54927904D}" srcOrd="0" destOrd="0" presId="urn:microsoft.com/office/officeart/2008/layout/VerticalCurvedList"/>
    <dgm:cxn modelId="{CE0B2255-F4C1-CF40-A28C-E69F23C621D7}" type="presParOf" srcId="{64A2137F-519E-C843-A882-47696EA5F37B}" destId="{5DF37099-E37B-5F43-9F5F-1A63DCD1E7AA}" srcOrd="1" destOrd="0" presId="urn:microsoft.com/office/officeart/2008/layout/VerticalCurvedList"/>
    <dgm:cxn modelId="{B5681DD0-1A58-C04C-9482-055AB68F136D}" type="presParOf" srcId="{64A2137F-519E-C843-A882-47696EA5F37B}" destId="{3BF6C92F-3A13-CC45-9126-1305EAB865E5}" srcOrd="2" destOrd="0" presId="urn:microsoft.com/office/officeart/2008/layout/VerticalCurvedList"/>
    <dgm:cxn modelId="{6F4A7EB3-95EF-744B-89D5-C1AEEB718BE3}" type="presParOf" srcId="{64A2137F-519E-C843-A882-47696EA5F37B}" destId="{BBDF2DEF-7B51-C445-A408-DD636D1763B9}" srcOrd="3" destOrd="0" presId="urn:microsoft.com/office/officeart/2008/layout/VerticalCurvedList"/>
    <dgm:cxn modelId="{C1D70977-9B58-A744-8036-D546617A3898}" type="presParOf" srcId="{29A77D00-1470-194B-B539-3A84180F9103}" destId="{D16C398F-B86D-3D4D-A3B1-A04EE81079C3}" srcOrd="1" destOrd="0" presId="urn:microsoft.com/office/officeart/2008/layout/VerticalCurvedList"/>
    <dgm:cxn modelId="{819CF525-C7A4-C048-B765-033E48B84B36}" type="presParOf" srcId="{29A77D00-1470-194B-B539-3A84180F9103}" destId="{CC896BFD-4B30-BA4B-86A3-74D48DFAFCAA}" srcOrd="2" destOrd="0" presId="urn:microsoft.com/office/officeart/2008/layout/VerticalCurvedList"/>
    <dgm:cxn modelId="{AF28FB8A-A858-0843-8F97-7D3E039421EE}" type="presParOf" srcId="{CC896BFD-4B30-BA4B-86A3-74D48DFAFCAA}" destId="{E7F1389F-50E7-FB4D-862C-453B407E6E28}" srcOrd="0" destOrd="0" presId="urn:microsoft.com/office/officeart/2008/layout/VerticalCurvedList"/>
    <dgm:cxn modelId="{F1DBB3B4-187F-184C-BDFC-AB02FCF44CCA}" type="presParOf" srcId="{29A77D00-1470-194B-B539-3A84180F9103}" destId="{DA6D9B64-6833-0848-B28B-D63CECA6FDA5}" srcOrd="3" destOrd="0" presId="urn:microsoft.com/office/officeart/2008/layout/VerticalCurvedList"/>
    <dgm:cxn modelId="{3A2C3509-7541-E249-BBFB-1C2C78662639}" type="presParOf" srcId="{29A77D00-1470-194B-B539-3A84180F9103}" destId="{72E3CA3B-6356-EC42-ADD6-3A5BAFF2C9C7}" srcOrd="4" destOrd="0" presId="urn:microsoft.com/office/officeart/2008/layout/VerticalCurvedList"/>
    <dgm:cxn modelId="{34B7126C-DF24-304D-A269-466BEF366C73}" type="presParOf" srcId="{72E3CA3B-6356-EC42-ADD6-3A5BAFF2C9C7}" destId="{783BE81E-B74A-2A4F-A253-395636E49693}" srcOrd="0" destOrd="0" presId="urn:microsoft.com/office/officeart/2008/layout/VerticalCurvedList"/>
    <dgm:cxn modelId="{BA99E120-AF30-4D7A-9694-27E0E708147B}" type="presParOf" srcId="{29A77D00-1470-194B-B539-3A84180F9103}" destId="{0987A97E-64F0-4AAE-92F0-A66BEDFB780F}" srcOrd="5" destOrd="0" presId="urn:microsoft.com/office/officeart/2008/layout/VerticalCurvedList"/>
    <dgm:cxn modelId="{5C5CE98F-F689-49BB-9E59-CD0553EBC2AF}" type="presParOf" srcId="{29A77D00-1470-194B-B539-3A84180F9103}" destId="{993A4723-0A25-458C-83E3-6DA168E54862}" srcOrd="6" destOrd="0" presId="urn:microsoft.com/office/officeart/2008/layout/VerticalCurvedList"/>
    <dgm:cxn modelId="{9CDEA660-B4C8-4F7A-A67D-E4566ADE7777}" type="presParOf" srcId="{993A4723-0A25-458C-83E3-6DA168E54862}" destId="{1D789104-ED62-BC4C-A2B9-CAC115C87F11}" srcOrd="0" destOrd="0" presId="urn:microsoft.com/office/officeart/2008/layout/VerticalCurvedList"/>
    <dgm:cxn modelId="{728127BA-EEA0-4D9E-BA88-0CBDE1F4F07B}" type="presParOf" srcId="{29A77D00-1470-194B-B539-3A84180F9103}" destId="{EAB656EB-B1C3-4943-AD27-0224C3C55E5C}" srcOrd="7" destOrd="0" presId="urn:microsoft.com/office/officeart/2008/layout/VerticalCurvedList"/>
    <dgm:cxn modelId="{FEB49D19-702E-4081-8C74-6B506F8F264F}" type="presParOf" srcId="{29A77D00-1470-194B-B539-3A84180F9103}" destId="{C8481AE5-A022-4DF2-B3DF-AAC66DD9D709}" srcOrd="8" destOrd="0" presId="urn:microsoft.com/office/officeart/2008/layout/VerticalCurvedList"/>
    <dgm:cxn modelId="{3CF96852-FC08-411B-8EBA-60717DEC838F}" type="presParOf" srcId="{C8481AE5-A022-4DF2-B3DF-AAC66DD9D709}" destId="{56A1286A-3F15-374F-AB66-7451982E78D6}" srcOrd="0" destOrd="0" presId="urn:microsoft.com/office/officeart/2008/layout/VerticalCurvedList"/>
    <dgm:cxn modelId="{EA2B6891-5C1B-43F8-819D-3A6DB5B83ECA}" type="presParOf" srcId="{29A77D00-1470-194B-B539-3A84180F9103}" destId="{06A0463B-B164-4165-AE79-3400105D9D19}" srcOrd="9" destOrd="0" presId="urn:microsoft.com/office/officeart/2008/layout/VerticalCurvedList"/>
    <dgm:cxn modelId="{946C5678-97EA-48A0-9158-186F2360E61B}" type="presParOf" srcId="{29A77D00-1470-194B-B539-3A84180F9103}" destId="{02D2649D-7A23-4411-A812-A6C3C3B52405}" srcOrd="10" destOrd="0" presId="urn:microsoft.com/office/officeart/2008/layout/VerticalCurvedList"/>
    <dgm:cxn modelId="{28B915D9-8D55-4A49-86D8-3D8DC9057AAD}" type="presParOf" srcId="{02D2649D-7A23-4411-A812-A6C3C3B52405}" destId="{50BA7EDF-8C33-744D-BF98-F755F9343E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1F6B0-CFBC-4157-86B1-7FA1EC326A0B}">
      <dsp:nvSpPr>
        <dsp:cNvPr id="0" name=""/>
        <dsp:cNvSpPr/>
      </dsp:nvSpPr>
      <dsp:spPr>
        <a:xfrm>
          <a:off x="2011818" y="990157"/>
          <a:ext cx="4747503" cy="4747503"/>
        </a:xfrm>
        <a:prstGeom prst="blockArc">
          <a:avLst>
            <a:gd name="adj1" fmla="val 9125846"/>
            <a:gd name="adj2" fmla="val 16163663"/>
            <a:gd name="adj3" fmla="val 4641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A5ABA-B6F2-4F0C-AED7-73751A2505C4}">
      <dsp:nvSpPr>
        <dsp:cNvPr id="0" name=""/>
        <dsp:cNvSpPr/>
      </dsp:nvSpPr>
      <dsp:spPr>
        <a:xfrm>
          <a:off x="2115406" y="1092137"/>
          <a:ext cx="4747503" cy="4747503"/>
        </a:xfrm>
        <a:prstGeom prst="blockArc">
          <a:avLst>
            <a:gd name="adj1" fmla="val 1599158"/>
            <a:gd name="adj2" fmla="val 9293016"/>
            <a:gd name="adj3" fmla="val 4641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74D57-663B-4C48-8969-186883DEE561}">
      <dsp:nvSpPr>
        <dsp:cNvPr id="0" name=""/>
        <dsp:cNvSpPr/>
      </dsp:nvSpPr>
      <dsp:spPr>
        <a:xfrm>
          <a:off x="2246742" y="954416"/>
          <a:ext cx="4747503" cy="4747503"/>
        </a:xfrm>
        <a:prstGeom prst="blockArc">
          <a:avLst>
            <a:gd name="adj1" fmla="val 16006217"/>
            <a:gd name="adj2" fmla="val 1774741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8A9CF-BB06-4893-8EB7-70BE6546BF29}">
      <dsp:nvSpPr>
        <dsp:cNvPr id="0" name=""/>
        <dsp:cNvSpPr/>
      </dsp:nvSpPr>
      <dsp:spPr>
        <a:xfrm>
          <a:off x="3399592" y="2325081"/>
          <a:ext cx="2185615" cy="21856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Child &amp; Family Wellbeing</a:t>
          </a:r>
        </a:p>
      </dsp:txBody>
      <dsp:txXfrm>
        <a:off x="3719668" y="2645157"/>
        <a:ext cx="1545463" cy="1545463"/>
      </dsp:txXfrm>
    </dsp:sp>
    <dsp:sp modelId="{2D182C78-7DE5-4EAE-8534-B652685ED6F5}">
      <dsp:nvSpPr>
        <dsp:cNvPr id="0" name=""/>
        <dsp:cNvSpPr/>
      </dsp:nvSpPr>
      <dsp:spPr>
        <a:xfrm>
          <a:off x="3154216" y="-129279"/>
          <a:ext cx="2520224" cy="235147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</a:endParaRPr>
        </a:p>
      </dsp:txBody>
      <dsp:txXfrm>
        <a:off x="3523294" y="215086"/>
        <a:ext cx="1782068" cy="1662743"/>
      </dsp:txXfrm>
    </dsp:sp>
    <dsp:sp modelId="{F17ADFAE-6513-41A0-BDAE-129D18F8E64D}">
      <dsp:nvSpPr>
        <dsp:cNvPr id="0" name=""/>
        <dsp:cNvSpPr/>
      </dsp:nvSpPr>
      <dsp:spPr>
        <a:xfrm>
          <a:off x="5344962" y="3391935"/>
          <a:ext cx="2432988" cy="2228130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tx1"/>
            </a:solidFill>
          </a:endParaRPr>
        </a:p>
      </dsp:txBody>
      <dsp:txXfrm>
        <a:off x="5701265" y="3718237"/>
        <a:ext cx="1720382" cy="1575526"/>
      </dsp:txXfrm>
    </dsp:sp>
    <dsp:sp modelId="{63183C45-AD6A-4A15-A637-8D3A8B167092}">
      <dsp:nvSpPr>
        <dsp:cNvPr id="0" name=""/>
        <dsp:cNvSpPr/>
      </dsp:nvSpPr>
      <dsp:spPr>
        <a:xfrm>
          <a:off x="1154470" y="3306913"/>
          <a:ext cx="2470501" cy="2286313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- SBCC Practice           - Tech knowledge on children                 - </a:t>
          </a:r>
          <a:r>
            <a:rPr lang="en-US" sz="1600" b="1" kern="1200" dirty="0" err="1"/>
            <a:t>Liason</a:t>
          </a:r>
          <a:r>
            <a:rPr lang="en-US" sz="1600" b="1" kern="1200" dirty="0"/>
            <a:t> between Govt &amp; Civil Society             - High level advocacy on child rights issues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</a:t>
          </a:r>
          <a:endParaRPr lang="en-US" sz="1100" kern="1200" dirty="0"/>
        </a:p>
      </dsp:txBody>
      <dsp:txXfrm>
        <a:off x="1516266" y="3641736"/>
        <a:ext cx="1746909" cy="1616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DA7CE-3E2A-490D-AA05-879B3A92768D}">
      <dsp:nvSpPr>
        <dsp:cNvPr id="0" name=""/>
        <dsp:cNvSpPr/>
      </dsp:nvSpPr>
      <dsp:spPr>
        <a:xfrm rot="10800000">
          <a:off x="1743885" y="2302"/>
          <a:ext cx="6375583" cy="7142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26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Communication in Times of Corona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Mental &amp; Spiritual Health, Mis-Information and </a:t>
          </a:r>
          <a:r>
            <a:rPr lang="en-US" sz="1600" kern="1200" dirty="0" err="1"/>
            <a:t>Rumours</a:t>
          </a:r>
          <a:r>
            <a:rPr lang="en-US" sz="1600" kern="1200" dirty="0"/>
            <a:t>, Stigma &amp; Discrimination </a:t>
          </a:r>
        </a:p>
      </dsp:txBody>
      <dsp:txXfrm rot="10800000">
        <a:off x="1922440" y="2302"/>
        <a:ext cx="6197028" cy="714221"/>
      </dsp:txXfrm>
    </dsp:sp>
    <dsp:sp modelId="{DC680399-94FF-4B28-BE98-1158922CE2C4}">
      <dsp:nvSpPr>
        <dsp:cNvPr id="0" name=""/>
        <dsp:cNvSpPr/>
      </dsp:nvSpPr>
      <dsp:spPr>
        <a:xfrm>
          <a:off x="1467874" y="83402"/>
          <a:ext cx="552021" cy="5520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934F89-3765-4A37-AA99-C511E23EB5FD}">
      <dsp:nvSpPr>
        <dsp:cNvPr id="0" name=""/>
        <dsp:cNvSpPr/>
      </dsp:nvSpPr>
      <dsp:spPr>
        <a:xfrm rot="10800000">
          <a:off x="1743885" y="881306"/>
          <a:ext cx="6375583" cy="66794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26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Maintaining Hygiene &amp; Health</a:t>
          </a:r>
          <a:r>
            <a:rPr lang="en-US" sz="2000" kern="1200" dirty="0">
              <a:solidFill>
                <a:srgbClr val="FFFF00"/>
              </a:solidFill>
            </a:rPr>
            <a:t>:                                     </a:t>
          </a:r>
          <a:r>
            <a:rPr lang="en-US" sz="1700" kern="1200" dirty="0"/>
            <a:t>Adaptation of Ceremonies, Burial Practices, Rituals, Hygiene &amp; Handwashing </a:t>
          </a:r>
        </a:p>
      </dsp:txBody>
      <dsp:txXfrm rot="10800000">
        <a:off x="1910870" y="881306"/>
        <a:ext cx="6208598" cy="667940"/>
      </dsp:txXfrm>
    </dsp:sp>
    <dsp:sp modelId="{F7005DAA-88A5-4463-8FBB-79204A3D33AB}">
      <dsp:nvSpPr>
        <dsp:cNvPr id="0" name=""/>
        <dsp:cNvSpPr/>
      </dsp:nvSpPr>
      <dsp:spPr>
        <a:xfrm>
          <a:off x="1467874" y="939266"/>
          <a:ext cx="552021" cy="55202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511F8-7BEE-4A11-829F-317FD32C8530}">
      <dsp:nvSpPr>
        <dsp:cNvPr id="0" name=""/>
        <dsp:cNvSpPr/>
      </dsp:nvSpPr>
      <dsp:spPr>
        <a:xfrm rot="10800000">
          <a:off x="1743885" y="1714029"/>
          <a:ext cx="6375583" cy="7094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26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Addressing Vulnerable Groups</a:t>
          </a:r>
          <a:r>
            <a:rPr lang="en-US" sz="1700" kern="1200" dirty="0">
              <a:solidFill>
                <a:srgbClr val="FFFF00"/>
              </a:solidFill>
            </a:rPr>
            <a:t>:                                                 </a:t>
          </a:r>
          <a:r>
            <a:rPr lang="en-US" sz="1700" kern="1200" dirty="0"/>
            <a:t>Elderly, Homeless; Migrants, Disabilities, Pregnant Women and children</a:t>
          </a:r>
        </a:p>
      </dsp:txBody>
      <dsp:txXfrm rot="10800000">
        <a:off x="1921235" y="1714029"/>
        <a:ext cx="6198233" cy="709402"/>
      </dsp:txXfrm>
    </dsp:sp>
    <dsp:sp modelId="{85262B7D-98FD-4CE1-9438-35A9FB83598F}">
      <dsp:nvSpPr>
        <dsp:cNvPr id="0" name=""/>
        <dsp:cNvSpPr/>
      </dsp:nvSpPr>
      <dsp:spPr>
        <a:xfrm>
          <a:off x="1494509" y="1783843"/>
          <a:ext cx="552021" cy="55202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169FC-01CA-4A9C-BE89-B92B2856E3C2}">
      <dsp:nvSpPr>
        <dsp:cNvPr id="0" name=""/>
        <dsp:cNvSpPr/>
      </dsp:nvSpPr>
      <dsp:spPr>
        <a:xfrm rot="10800000">
          <a:off x="1759951" y="2613033"/>
          <a:ext cx="6375583" cy="5520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26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Preventing Violence Against Women &amp; Children</a:t>
          </a:r>
        </a:p>
      </dsp:txBody>
      <dsp:txXfrm rot="10800000">
        <a:off x="1897956" y="2613033"/>
        <a:ext cx="6237578" cy="552021"/>
      </dsp:txXfrm>
    </dsp:sp>
    <dsp:sp modelId="{EAC148C4-D7D4-4406-AC12-BA54972B3D19}">
      <dsp:nvSpPr>
        <dsp:cNvPr id="0" name=""/>
        <dsp:cNvSpPr/>
      </dsp:nvSpPr>
      <dsp:spPr>
        <a:xfrm>
          <a:off x="1467874" y="2588214"/>
          <a:ext cx="552021" cy="55202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4D6E8-ED8E-4627-8A72-7FF8A5488F8E}">
      <dsp:nvSpPr>
        <dsp:cNvPr id="0" name=""/>
        <dsp:cNvSpPr/>
      </dsp:nvSpPr>
      <dsp:spPr>
        <a:xfrm rot="10800000">
          <a:off x="1876433" y="3926456"/>
          <a:ext cx="6375583" cy="6777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26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Supporting Recovery of social services:                                                                                                                                                </a:t>
          </a:r>
          <a:r>
            <a:rPr lang="en-US" sz="2000" b="0" kern="1200" dirty="0">
              <a:solidFill>
                <a:schemeClr val="tx1"/>
              </a:solidFill>
            </a:rPr>
            <a:t>Immunization and Back to School</a:t>
          </a:r>
        </a:p>
      </dsp:txBody>
      <dsp:txXfrm rot="10800000">
        <a:off x="2045867" y="3926456"/>
        <a:ext cx="6206149" cy="677738"/>
      </dsp:txXfrm>
    </dsp:sp>
    <dsp:sp modelId="{FF7070CD-CA7D-47E5-981F-0A5188CE032D}">
      <dsp:nvSpPr>
        <dsp:cNvPr id="0" name=""/>
        <dsp:cNvSpPr/>
      </dsp:nvSpPr>
      <dsp:spPr>
        <a:xfrm>
          <a:off x="1468200" y="4042579"/>
          <a:ext cx="552021" cy="55202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C8A0D-0EFD-4352-89D9-5F86B37DC7A1}">
      <dsp:nvSpPr>
        <dsp:cNvPr id="0" name=""/>
        <dsp:cNvSpPr/>
      </dsp:nvSpPr>
      <dsp:spPr>
        <a:xfrm rot="10800000">
          <a:off x="1825365" y="3267495"/>
          <a:ext cx="6375583" cy="5520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26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Children and Youth Participation </a:t>
          </a:r>
        </a:p>
      </dsp:txBody>
      <dsp:txXfrm rot="10800000">
        <a:off x="1963370" y="3267495"/>
        <a:ext cx="6237578" cy="552021"/>
      </dsp:txXfrm>
    </dsp:sp>
    <dsp:sp modelId="{A0864DDB-B4C6-45D0-94A6-09F0E6E60916}">
      <dsp:nvSpPr>
        <dsp:cNvPr id="0" name=""/>
        <dsp:cNvSpPr/>
      </dsp:nvSpPr>
      <dsp:spPr>
        <a:xfrm>
          <a:off x="1450121" y="3330796"/>
          <a:ext cx="552021" cy="55202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302DF-7F0F-48FB-9279-1FE5A2428509}">
      <dsp:nvSpPr>
        <dsp:cNvPr id="0" name=""/>
        <dsp:cNvSpPr/>
      </dsp:nvSpPr>
      <dsp:spPr>
        <a:xfrm rot="10800000">
          <a:off x="1856031" y="4721932"/>
          <a:ext cx="6375583" cy="5520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26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Digital and Media Engagement</a:t>
          </a:r>
        </a:p>
      </dsp:txBody>
      <dsp:txXfrm rot="10800000">
        <a:off x="1994036" y="4721932"/>
        <a:ext cx="6237578" cy="552021"/>
      </dsp:txXfrm>
    </dsp:sp>
    <dsp:sp modelId="{D417459E-C2F9-4E20-BB45-0130BBC0111F}">
      <dsp:nvSpPr>
        <dsp:cNvPr id="0" name=""/>
        <dsp:cNvSpPr/>
      </dsp:nvSpPr>
      <dsp:spPr>
        <a:xfrm>
          <a:off x="1408250" y="4721932"/>
          <a:ext cx="552021" cy="55202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37099-E37B-5F43-9F5F-1A63DCD1E7AA}">
      <dsp:nvSpPr>
        <dsp:cNvPr id="0" name=""/>
        <dsp:cNvSpPr/>
      </dsp:nvSpPr>
      <dsp:spPr>
        <a:xfrm>
          <a:off x="-6289894" y="-929540"/>
          <a:ext cx="7487017" cy="7487017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2700" cap="flat" cmpd="sng" algn="ctr">
          <a:solidFill>
            <a:srgbClr val="D55E1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C398F-B86D-3D4D-A3B1-A04EE81079C3}">
      <dsp:nvSpPr>
        <dsp:cNvPr id="0" name=""/>
        <dsp:cNvSpPr/>
      </dsp:nvSpPr>
      <dsp:spPr>
        <a:xfrm>
          <a:off x="523023" y="87451"/>
          <a:ext cx="8794880" cy="1281038"/>
        </a:xfrm>
        <a:prstGeom prst="rect">
          <a:avLst/>
        </a:prstGeom>
        <a:gradFill rotWithShape="0">
          <a:gsLst>
            <a:gs pos="0">
              <a:srgbClr val="D55E17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D55E17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D55E17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D55E17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09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Coordination, Capacity &amp; Partnerships</a:t>
          </a:r>
          <a:r>
            <a:rPr lang="en-US" sz="1800" b="1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: </a:t>
          </a:r>
          <a:r>
            <a:rPr lang="en-US" sz="16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Extent of </a:t>
          </a:r>
          <a:r>
            <a:rPr lang="en-US" sz="1600" kern="12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RfP</a:t>
          </a:r>
          <a:r>
            <a:rPr lang="en-US" sz="16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-UNICEF </a:t>
          </a:r>
          <a:r>
            <a:rPr lang="en-US" sz="1600" kern="12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coordinaton</a:t>
          </a:r>
          <a:r>
            <a:rPr lang="en-US" sz="16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, Inter-Faith Coordination; Inclusion of less-established Faith &amp; Traditional </a:t>
          </a:r>
          <a:r>
            <a:rPr lang="en-US" sz="1600" kern="12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grps</a:t>
          </a:r>
          <a:r>
            <a:rPr lang="en-US" sz="16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, engagement of Women of Faith; Youth in Faith; Outreach to most vulnerable groups; Linkage w/ Govt-led RCCE structure; Digital Engagement capacity; Data Collection/needs assess. to inform communication and action </a:t>
          </a:r>
        </a:p>
      </dsp:txBody>
      <dsp:txXfrm>
        <a:off x="523023" y="87451"/>
        <a:ext cx="8794880" cy="1281038"/>
      </dsp:txXfrm>
    </dsp:sp>
    <dsp:sp modelId="{E7F1389F-50E7-FB4D-862C-453B407E6E28}">
      <dsp:nvSpPr>
        <dsp:cNvPr id="0" name=""/>
        <dsp:cNvSpPr/>
      </dsp:nvSpPr>
      <dsp:spPr>
        <a:xfrm>
          <a:off x="88301" y="293248"/>
          <a:ext cx="869444" cy="86944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D55E1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D9B64-6833-0848-B28B-D63CECA6FDA5}">
      <dsp:nvSpPr>
        <dsp:cNvPr id="0" name=""/>
        <dsp:cNvSpPr/>
      </dsp:nvSpPr>
      <dsp:spPr>
        <a:xfrm>
          <a:off x="922378" y="1495446"/>
          <a:ext cx="8296466" cy="889030"/>
        </a:xfrm>
        <a:prstGeom prst="rect">
          <a:avLst/>
        </a:prstGeom>
        <a:gradFill rotWithShape="0">
          <a:gsLst>
            <a:gs pos="0">
              <a:srgbClr val="C1A022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C1A022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C1A02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C1A02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09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Overall Reach of Communication  </a:t>
          </a:r>
          <a:r>
            <a:rPr lang="mr-IN" sz="1400" kern="1200" dirty="0">
              <a:solidFill>
                <a:srgbClr val="FFFFFF"/>
              </a:solidFill>
              <a:latin typeface="Garamond" panose="020F0502020204030204"/>
              <a:ea typeface="+mn-ea"/>
              <a:cs typeface="Mangal" panose="02040503050203030202" pitchFamily="18" charset="0"/>
            </a:rPr>
            <a:t>–</a:t>
          </a:r>
          <a:r>
            <a:rPr lang="en-US" sz="14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 </a:t>
          </a:r>
          <a:r>
            <a:rPr lang="en-US" sz="18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Media:  Mobile, Radio, TV; Social Media;  Traditional Religious Channels: </a:t>
          </a:r>
        </a:p>
      </dsp:txBody>
      <dsp:txXfrm>
        <a:off x="922378" y="1495446"/>
        <a:ext cx="8296466" cy="889030"/>
      </dsp:txXfrm>
    </dsp:sp>
    <dsp:sp modelId="{783BE81E-B74A-2A4F-A253-395636E49693}">
      <dsp:nvSpPr>
        <dsp:cNvPr id="0" name=""/>
        <dsp:cNvSpPr/>
      </dsp:nvSpPr>
      <dsp:spPr>
        <a:xfrm>
          <a:off x="396177" y="1513440"/>
          <a:ext cx="869444" cy="86944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C1A02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7A97E-64F0-4AAE-92F0-A66BEDFB780F}">
      <dsp:nvSpPr>
        <dsp:cNvPr id="0" name=""/>
        <dsp:cNvSpPr/>
      </dsp:nvSpPr>
      <dsp:spPr>
        <a:xfrm>
          <a:off x="1135729" y="3589811"/>
          <a:ext cx="8143493" cy="849398"/>
        </a:xfrm>
        <a:prstGeom prst="rect">
          <a:avLst/>
        </a:prstGeom>
        <a:gradFill rotWithShape="0">
          <a:gsLst>
            <a:gs pos="0">
              <a:srgbClr val="8FB013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8FB013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8FB01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8FB01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09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Opportunities to provide feedback, express opinions and engage in the response</a:t>
          </a:r>
        </a:p>
      </dsp:txBody>
      <dsp:txXfrm>
        <a:off x="1135729" y="3589811"/>
        <a:ext cx="8143493" cy="849398"/>
      </dsp:txXfrm>
    </dsp:sp>
    <dsp:sp modelId="{1D789104-ED62-BC4C-A2B9-CAC115C87F11}">
      <dsp:nvSpPr>
        <dsp:cNvPr id="0" name=""/>
        <dsp:cNvSpPr/>
      </dsp:nvSpPr>
      <dsp:spPr>
        <a:xfrm>
          <a:off x="658813" y="2607980"/>
          <a:ext cx="869444" cy="86944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FB01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656EB-B1C3-4943-AD27-0224C3C55E5C}">
      <dsp:nvSpPr>
        <dsp:cNvPr id="0" name=""/>
        <dsp:cNvSpPr/>
      </dsp:nvSpPr>
      <dsp:spPr>
        <a:xfrm>
          <a:off x="1581034" y="2526572"/>
          <a:ext cx="7611012" cy="912804"/>
        </a:xfrm>
        <a:prstGeom prst="rect">
          <a:avLst/>
        </a:prstGeom>
        <a:gradFill rotWithShape="0">
          <a:gsLst>
            <a:gs pos="0">
              <a:srgbClr val="59B721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59B721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59B72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59B72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09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ts val="17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Content Analysis </a:t>
          </a:r>
          <a:r>
            <a:rPr lang="mr-IN" sz="1400" kern="1200" dirty="0">
              <a:solidFill>
                <a:srgbClr val="FFFFFF"/>
              </a:solidFill>
              <a:latin typeface="Garamond" panose="020F0502020204030204"/>
              <a:ea typeface="+mn-ea"/>
              <a:cs typeface="Mangal" panose="02040503050203030202" pitchFamily="18" charset="0"/>
            </a:rPr>
            <a:t>–</a:t>
          </a:r>
          <a:r>
            <a:rPr lang="en-US" sz="14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 </a:t>
          </a:r>
          <a:r>
            <a:rPr lang="en-US" sz="16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Content on prevention, safer </a:t>
          </a:r>
          <a:r>
            <a:rPr lang="en-US" sz="1600" kern="12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behaviour</a:t>
          </a:r>
          <a:r>
            <a:rPr lang="en-US" sz="16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, stigma and discrimination; support for vulnerable segments </a:t>
          </a:r>
          <a:r>
            <a:rPr lang="en-US" sz="1600" kern="12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esp</a:t>
          </a:r>
          <a:r>
            <a:rPr lang="en-US" sz="16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 children, women, migrants; communal harmony; religious teachings </a:t>
          </a:r>
        </a:p>
      </dsp:txBody>
      <dsp:txXfrm>
        <a:off x="1581034" y="2526572"/>
        <a:ext cx="7611012" cy="912804"/>
      </dsp:txXfrm>
    </dsp:sp>
    <dsp:sp modelId="{56A1286A-3F15-374F-AB66-7451982E78D6}">
      <dsp:nvSpPr>
        <dsp:cNvPr id="0" name=""/>
        <dsp:cNvSpPr/>
      </dsp:nvSpPr>
      <dsp:spPr>
        <a:xfrm>
          <a:off x="417452" y="3594960"/>
          <a:ext cx="869444" cy="86944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9B72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0463B-B164-4165-AE79-3400105D9D19}">
      <dsp:nvSpPr>
        <dsp:cNvPr id="0" name=""/>
        <dsp:cNvSpPr/>
      </dsp:nvSpPr>
      <dsp:spPr>
        <a:xfrm>
          <a:off x="523023" y="4587457"/>
          <a:ext cx="8794880" cy="843200"/>
        </a:xfrm>
        <a:prstGeom prst="rect">
          <a:avLst/>
        </a:prstGeom>
        <a:gradFill rotWithShape="0">
          <a:gsLst>
            <a:gs pos="0">
              <a:srgbClr val="15BE1C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15BE1C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15BE1C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15BE1C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09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Impact of engagements</a:t>
          </a:r>
          <a:r>
            <a:rPr lang="en-US" sz="18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: recall &amp; knowledge; change in attitudes / perceptions; adoption of </a:t>
          </a:r>
          <a:r>
            <a:rPr lang="en-US" sz="1800" kern="1200" dirty="0" err="1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behaviours</a:t>
          </a:r>
          <a:r>
            <a:rPr lang="en-US" sz="1800" kern="1200" dirty="0">
              <a:solidFill>
                <a:srgbClr val="FFFFFF"/>
              </a:solidFill>
              <a:latin typeface="Garamond" panose="020F0502020204030204"/>
              <a:ea typeface="+mn-ea"/>
              <a:cs typeface="+mn-cs"/>
            </a:rPr>
            <a:t>, adaptation of practices;  </a:t>
          </a:r>
        </a:p>
      </dsp:txBody>
      <dsp:txXfrm>
        <a:off x="523023" y="4587457"/>
        <a:ext cx="8794880" cy="843200"/>
      </dsp:txXfrm>
    </dsp:sp>
    <dsp:sp modelId="{50BA7EDF-8C33-744D-BF98-F755F9343E1E}">
      <dsp:nvSpPr>
        <dsp:cNvPr id="0" name=""/>
        <dsp:cNvSpPr/>
      </dsp:nvSpPr>
      <dsp:spPr>
        <a:xfrm>
          <a:off x="88301" y="4465244"/>
          <a:ext cx="869444" cy="869444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5BE1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9B7B6-C346-4EBC-A78A-6AA63806146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85583-93E2-497D-A1BE-47C195B0B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3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F6B88-7F2D-45D7-8E3F-20676E3845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0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50FE2-E3DE-AC4D-9B2B-2D1BB0A571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895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E3E2539-4562-E24D-A5FD-5C64FCF8E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17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40F6621-5C93-8A4E-9E2E-DC64166AD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386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Religious leaders using Newsletters, booklets and </a:t>
            </a:r>
            <a:r>
              <a:rPr lang="en-US" dirty="0" err="1"/>
              <a:t>Youtube</a:t>
            </a:r>
            <a:r>
              <a:rPr lang="en-US" dirty="0"/>
              <a:t> videos to reach out to followers during COVID-19 crisis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7A55F-4C5B-E248-9EC8-471E991E4A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1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669-688D-FE47-B0AB-2D9CD7BF3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484BA-0DC2-D04B-83F6-A6EF5029B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93909-9B6D-7F4F-AE9A-FD25091C2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52B8-57E0-C844-B303-25E127AD9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DB780-6D5A-C34F-863B-CCB6BB13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6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81FF7-3FCD-0B4C-8B7B-D6AAF88C9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764CF-A6F4-E44E-B8CF-DEA3FE30D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458AD-9F90-C247-9855-A767CA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4E9AF-AE41-1342-ACD6-12A8FFFD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1FF83-7AC5-1E4A-BD7D-39A39EB2B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10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80EDA-FFCE-3845-A650-AC611D38D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F1CB0-9043-D448-8EE8-ABF690A3B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06BE4-C766-564B-A0E2-3027D6EA9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99FE5-D798-824F-A041-A7F8B6DF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A7AC8-DBA4-2640-B0AF-2B365578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77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D628-6124-2644-9003-DD6004445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3D490-6B91-9B40-93B6-D7052D24B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70F12-22B9-294A-ACED-C6692B05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91ED-A6BE-4C84-A4A7-4F9970978BEC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2178A-0A86-6F4F-81F1-10BEFF72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E43B7-AFD2-084A-9FE3-3A0E3708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4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3F31-B936-6040-84F5-4981DFE38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9735D-4037-6B41-AEEA-4188A595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7704F-73F5-4542-8B69-2B5C6EB0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D30D-D256-4AA3-8919-41B7DDD0B9D8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A8280-11ED-C248-BB95-4C09DD47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7FD09-12BF-0446-BC73-68CE403C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73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9920-A82B-A747-94CC-C5669471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9C267-18EC-7348-9E53-162AECE29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82D47-8DD0-9749-AE7F-F78675B7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1A9-F0AF-47E0-A31E-295A7A904179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C3ED1-66C3-F641-A83F-53F8F92E8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8B1FB-3FDB-434F-97EF-F2193F7D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2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1B27-F6FF-5145-A6F7-250145D8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22D2-DE54-3D49-AD9D-590C98B38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A29FB-5194-F944-B216-A10B93864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E2F98-F074-FE4F-B9AF-31026DF3C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4DDD-423B-43A6-BE22-841D51DC705B}" type="datetime1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D92DB-94CF-574C-AD06-814A62FCB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C8FCB-0329-4042-B4B8-A87BC2F2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2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E7-226F-5B42-980F-6E829A8A8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E955A-67B2-AE41-91EC-BB060486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3F5DE-A460-EC48-B430-2303B5DF6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8184F-EA39-B340-8A97-6AF3C3A2A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6B354A-D771-B446-8A4F-8AEE7FC44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803E13-9CC7-8248-B54B-8C8D2A2F5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504FB-9205-4D29-97BB-FEEC1937DC4A}" type="datetime1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CEDB4-E80F-6D48-BC70-4D6FE08F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28259-A89B-0A48-80EB-4A5A677E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2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D7AA4-8527-CA4A-9556-ED5AD991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96265-E4EC-994F-B9C5-6967FDFA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672E-CA10-47F6-B05C-40D48946A8F7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0E688-3679-4B44-97C3-3649853C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C71AD-904E-864A-952B-D00DAEBC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0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5BB43-3BDD-6345-A88A-EBD8280FC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1A17-1AA5-4547-8197-DFD04BC8CF0B}" type="datetime1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624E1-661D-E949-AF27-8D3B0BF8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44AF7-7549-BD4F-AE35-94929A23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33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E0E8D-1609-C04B-97CC-7F396A67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D726A-2033-DF44-A305-D3373F21E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45EAE-E5DA-AF46-8BEA-FA318BFDD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DA2A-2D64-074F-9C89-EC711B6A3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4125-728A-4980-A298-54DC86E26958}" type="datetime1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25C44-DB81-104D-8FC5-A14920D9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F1100-A173-6449-AE5F-FE172AB8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3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D3C9F-6B0A-0145-8A66-B78CDD40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4239C-3378-554D-95FA-41DC47168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DBB00-2CFA-DE4A-B118-E74FE1F48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3EAF0-5120-0D48-BBAB-1A49E9C1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0FDBF-925A-5842-B55B-F6C6157F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04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3E8F4-C8D9-884D-8C47-14E7A812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1EE65-A0DD-4D45-A524-90BD7F487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94230-4975-5E4B-A3A0-73FBFC1B2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0042A-A447-7844-8902-E49A293D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B4E1-F260-43B7-8221-6E637FE7B0E2}" type="datetime1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FC29C-AB84-B747-956B-B2B7875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50B8A-8CA8-6D4E-8A18-E8775DE1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34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8EBB9-1EBC-A843-92DC-A1189162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C682F-70A4-6145-B6EA-112C483E1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78C9C-A6C8-0446-8CE8-0C25F89D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F4D5-EBC1-4881-9AD3-AB21AEA90DC4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11B79-CB7A-EE4C-B854-2361FAD7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4011A-4F33-C448-9F4E-761564DE0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22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5B7B8-0D28-4948-8C5F-22B51BAB9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06234-D908-D943-8188-D68D7F3EA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26481-D06C-C042-8066-E768EC73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9E91-0D61-4D6A-ACAD-A42B02D05278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EBB75-4DB9-0F41-AB63-1275877F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8D92B-3F31-8C44-8E7B-3E219027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96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657225"/>
            <a:ext cx="4622800" cy="2600326"/>
          </a:xfrm>
          <a:solidFill>
            <a:schemeClr val="bg2"/>
          </a:solidFill>
        </p:spPr>
        <p:txBody>
          <a:bodyPr/>
          <a:lstStyle>
            <a:lvl1pPr marL="274313" marR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latin typeface="Univers LT Std 55 Roman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picture</a:t>
            </a:r>
          </a:p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569200" y="3743324"/>
            <a:ext cx="4622800" cy="2600326"/>
          </a:xfrm>
          <a:solidFill>
            <a:schemeClr val="bg2"/>
          </a:solidFill>
        </p:spPr>
        <p:txBody>
          <a:bodyPr/>
          <a:lstStyle>
            <a:lvl1pPr marL="274313" marR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latin typeface="Univers LT Std 55 Roman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picture</a:t>
            </a:r>
          </a:p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ACC7B-7F9A-45EA-97A2-B7F6249C9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B726-3D49-4604-BFB3-06E3788AC0D5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976D4-9D7C-430E-B70A-E38FDF4FB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5389E-3FC5-4C62-BCB8-17A2CB131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98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4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74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4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24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3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B452-3B3A-B945-A1F0-010CDA611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A2392-891B-A540-B05A-575A8DDFD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3702F-6E67-D443-829C-5287994A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E05DE-F84F-874F-B676-70D12B76C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9A7B6-887C-4848-AB6D-2A4F6C7B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75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0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85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8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28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53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1143000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773291" y="407990"/>
            <a:ext cx="10363200" cy="506413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72587" y="1663700"/>
            <a:ext cx="10606615" cy="3492500"/>
          </a:xfrm>
          <a:prstGeom prst="rect">
            <a:avLst/>
          </a:prstGeom>
        </p:spPr>
        <p:txBody>
          <a:bodyPr vert="horz"/>
          <a:lstStyle>
            <a:lvl1pPr>
              <a:defRPr sz="21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D9EFF-319C-4391-A1E8-3E63D6AE3BC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fld id="{452F80A9-341C-4B7B-B66C-18DD38D2940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UNICEF logo_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1956" y="5917068"/>
            <a:ext cx="2683955" cy="483429"/>
          </a:xfrm>
          <a:prstGeom prst="rect">
            <a:avLst/>
          </a:prstGeom>
        </p:spPr>
      </p:pic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78933" y="393700"/>
            <a:ext cx="6096000" cy="3082800"/>
          </a:xfrm>
          <a:prstGeom prst="rect">
            <a:avLst/>
          </a:prstGeom>
        </p:spPr>
        <p:txBody>
          <a:bodyPr vert="horz"/>
          <a:lstStyle>
            <a:lvl1pPr marL="0">
              <a:lnSpc>
                <a:spcPts val="192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4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2pPr>
            <a:lvl3pPr marL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3pPr>
            <a:lvl4pPr marL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4pPr>
            <a:lvl5pPr marL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For more information please contact</a:t>
            </a:r>
          </a:p>
          <a:p>
            <a:pPr lvl="0"/>
            <a:r>
              <a:rPr lang="en-US" dirty="0"/>
              <a:t>Click to edit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Telephone and email address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78933" y="3476501"/>
            <a:ext cx="6096000" cy="3169719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4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buFontTx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2pPr>
            <a:lvl3pPr marL="0">
              <a:spcBef>
                <a:spcPts val="0"/>
              </a:spcBef>
              <a:buFontTx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3pPr>
            <a:lvl4pPr marL="0">
              <a:spcBef>
                <a:spcPts val="0"/>
              </a:spcBef>
              <a:buFontTx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0">
              <a:spcBef>
                <a:spcPts val="0"/>
              </a:spcBef>
              <a:buFontTx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back cover information</a:t>
            </a:r>
          </a:p>
          <a:p>
            <a:pPr lvl="0"/>
            <a:r>
              <a:rPr lang="en-US" dirty="0"/>
              <a:t>Click to edit back cover information</a:t>
            </a:r>
          </a:p>
          <a:p>
            <a:pPr lvl="0"/>
            <a:r>
              <a:rPr lang="en-US" dirty="0"/>
              <a:t>Click to edit back cover information</a:t>
            </a:r>
          </a:p>
          <a:p>
            <a:pPr marL="0" marR="0" lvl="0" indent="-342900" algn="l" defTabSz="457200" rtl="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back cover information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edit back cover information</a:t>
            </a:r>
          </a:p>
          <a:p>
            <a:pPr lvl="0"/>
            <a:r>
              <a:rPr lang="en-US" dirty="0"/>
              <a:t>Click to edit back cover information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Cover photo © goes here</a:t>
            </a:r>
          </a:p>
          <a:p>
            <a:pPr marL="0" marR="0" lvl="0" indent="-342900" algn="l" defTabSz="457200" rtl="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Inside photo © goes here</a:t>
            </a:r>
          </a:p>
        </p:txBody>
      </p:sp>
    </p:spTree>
    <p:extLst>
      <p:ext uri="{BB962C8B-B14F-4D97-AF65-F5344CB8AC3E}">
        <p14:creationId xmlns:p14="http://schemas.microsoft.com/office/powerpoint/2010/main" val="2450989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D628-6124-2644-9003-DD6004445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3D490-6B91-9B40-93B6-D7052D24B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70F12-22B9-294A-ACED-C6692B05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91ED-A6BE-4C84-A4A7-4F9970978BEC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2178A-0A86-6F4F-81F1-10BEFF72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E43B7-AFD2-084A-9FE3-3A0E3708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86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3F31-B936-6040-84F5-4981DFE38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9735D-4037-6B41-AEEA-4188A595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7704F-73F5-4542-8B69-2B5C6EB0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D30D-D256-4AA3-8919-41B7DDD0B9D8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A8280-11ED-C248-BB95-4C09DD47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7FD09-12BF-0446-BC73-68CE403C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708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9920-A82B-A747-94CC-C5669471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9C267-18EC-7348-9E53-162AECE29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82D47-8DD0-9749-AE7F-F78675B7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01A9-F0AF-47E0-A31E-295A7A904179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C3ED1-66C3-F641-A83F-53F8F92E8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8B1FB-3FDB-434F-97EF-F2193F7D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4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20E17-E69C-E24B-ADB6-116B5BEBF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F023F-5752-B743-8141-041BC3535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867B1-F73C-D840-B261-4470F2B71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26170-7278-8342-9090-63EC8D4B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74A2A-3F50-084D-88E5-A3C6FE165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01F5C-AF11-D349-9267-2BA5375A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20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1B27-F6FF-5145-A6F7-250145D8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22D2-DE54-3D49-AD9D-590C98B38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A29FB-5194-F944-B216-A10B93864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E2F98-F074-FE4F-B9AF-31026DF3C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4DDD-423B-43A6-BE22-841D51DC705B}" type="datetime1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D92DB-94CF-574C-AD06-814A62FCB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C8FCB-0329-4042-B4B8-A87BC2F2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37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E7-226F-5B42-980F-6E829A8A8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E955A-67B2-AE41-91EC-BB060486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3F5DE-A460-EC48-B430-2303B5DF6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8184F-EA39-B340-8A97-6AF3C3A2A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6B354A-D771-B446-8A4F-8AEE7FC44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803E13-9CC7-8248-B54B-8C8D2A2F5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504FB-9205-4D29-97BB-FEEC1937DC4A}" type="datetime1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CEDB4-E80F-6D48-BC70-4D6FE08F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28259-A89B-0A48-80EB-4A5A677E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14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D7AA4-8527-CA4A-9556-ED5AD991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96265-E4EC-994F-B9C5-6967FDFA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672E-CA10-47F6-B05C-40D48946A8F7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0E688-3679-4B44-97C3-3649853C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C71AD-904E-864A-952B-D00DAEBC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79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5BB43-3BDD-6345-A88A-EBD8280FC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1A17-1AA5-4547-8197-DFD04BC8CF0B}" type="datetime1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624E1-661D-E949-AF27-8D3B0BF8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44AF7-7549-BD4F-AE35-94929A23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55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E0E8D-1609-C04B-97CC-7F396A67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D726A-2033-DF44-A305-D3373F21E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45EAE-E5DA-AF46-8BEA-FA318BFDD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DA2A-2D64-074F-9C89-EC711B6A3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4125-728A-4980-A298-54DC86E26958}" type="datetime1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25C44-DB81-104D-8FC5-A14920D9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F1100-A173-6449-AE5F-FE172AB8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736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3E8F4-C8D9-884D-8C47-14E7A812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1EE65-A0DD-4D45-A524-90BD7F487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94230-4975-5E4B-A3A0-73FBFC1B2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0042A-A447-7844-8902-E49A293D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B4E1-F260-43B7-8221-6E637FE7B0E2}" type="datetime1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FC29C-AB84-B747-956B-B2B7875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50B8A-8CA8-6D4E-8A18-E8775DE1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71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8EBB9-1EBC-A843-92DC-A1189162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C682F-70A4-6145-B6EA-112C483E1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78C9C-A6C8-0446-8CE8-0C25F89D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F4D5-EBC1-4881-9AD3-AB21AEA90DC4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11B79-CB7A-EE4C-B854-2361FAD7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4011A-4F33-C448-9F4E-761564DE0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72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5B7B8-0D28-4948-8C5F-22B51BAB9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06234-D908-D943-8188-D68D7F3EA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26481-D06C-C042-8066-E768EC73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9E91-0D61-4D6A-ACAD-A42B02D05278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EBB75-4DB9-0F41-AB63-1275877F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8D92B-3F31-8C44-8E7B-3E219027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58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92600" y="0"/>
            <a:ext cx="7699401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844BBD-DE91-46AC-B760-57E8BC483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B726-3D49-4604-BFB3-06E3788AC0D5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688D10-B253-43E6-81C9-75A0272D7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8380BC-F5B2-4E07-A889-A2F9E8C1F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77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or 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47705" y="1901826"/>
            <a:ext cx="5295900" cy="385603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0" hasCustomPrompt="1"/>
          </p:nvPr>
        </p:nvSpPr>
        <p:spPr>
          <a:xfrm>
            <a:off x="660403" y="1902186"/>
            <a:ext cx="5286309" cy="3856064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132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Maps, Graphs, Diagrams, pie charts etc.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6203952" y="1902186"/>
            <a:ext cx="5286309" cy="3856064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132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Maps, Graphs, Diagrams, pie charts etc.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799571-700F-4DF4-A242-2525711BE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B726-3D49-4604-BFB3-06E3788AC0D5}" type="datetime1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B5B3CE-E6A4-4C9D-9B2F-B3771D316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80612C-2A3C-447A-BCC3-DCE613410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3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E7896-CC7E-494C-9989-7474284A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42874-8C73-0D45-A28A-F15A5549C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C722B-C00D-1E4F-9DC8-11E38416D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782DC-77EE-8741-9110-8171D0F1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0C2C1-F96B-9E4E-9B58-FDB863E23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2C9D7-087A-1549-B64D-4312A5B0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2E268-4217-4B43-AFCE-7E1EF8C7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5506E2-5180-334A-BD07-451F1145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512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657225"/>
            <a:ext cx="4622800" cy="2600326"/>
          </a:xfrm>
          <a:solidFill>
            <a:schemeClr val="bg2"/>
          </a:solidFill>
        </p:spPr>
        <p:txBody>
          <a:bodyPr/>
          <a:lstStyle>
            <a:lvl1pPr marL="274313" marR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latin typeface="Univers LT Std 55 Roman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picture</a:t>
            </a:r>
          </a:p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569200" y="3743324"/>
            <a:ext cx="4622800" cy="2600326"/>
          </a:xfrm>
          <a:solidFill>
            <a:schemeClr val="bg2"/>
          </a:solidFill>
        </p:spPr>
        <p:txBody>
          <a:bodyPr/>
          <a:lstStyle>
            <a:lvl1pPr marL="274313" marR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latin typeface="Univers LT Std 55 Roman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picture</a:t>
            </a:r>
          </a:p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ACC7B-7F9A-45EA-97A2-B7F6249C9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B726-3D49-4604-BFB3-06E3788AC0D5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976D4-9D7C-430E-B70A-E38FDF4FB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5389E-3FC5-4C62-BCB8-17A2CB131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84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UNICEF logo_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1956" y="5917068"/>
            <a:ext cx="2683955" cy="483429"/>
          </a:xfrm>
          <a:prstGeom prst="rect">
            <a:avLst/>
          </a:prstGeom>
        </p:spPr>
      </p:pic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78933" y="393700"/>
            <a:ext cx="6096000" cy="3082800"/>
          </a:xfrm>
          <a:prstGeom prst="rect">
            <a:avLst/>
          </a:prstGeom>
        </p:spPr>
        <p:txBody>
          <a:bodyPr vert="horz"/>
          <a:lstStyle>
            <a:lvl1pPr marL="0">
              <a:lnSpc>
                <a:spcPts val="192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4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2pPr>
            <a:lvl3pPr marL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3pPr>
            <a:lvl4pPr marL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4pPr>
            <a:lvl5pPr marL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For more information please contact</a:t>
            </a:r>
          </a:p>
          <a:p>
            <a:pPr lvl="0"/>
            <a:r>
              <a:rPr lang="en-US" dirty="0"/>
              <a:t>Click to edit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Telephone and email address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78933" y="3476501"/>
            <a:ext cx="6096000" cy="3169719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4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buFontTx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2pPr>
            <a:lvl3pPr marL="0">
              <a:spcBef>
                <a:spcPts val="0"/>
              </a:spcBef>
              <a:buFontTx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3pPr>
            <a:lvl4pPr marL="0">
              <a:spcBef>
                <a:spcPts val="0"/>
              </a:spcBef>
              <a:buFontTx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0">
              <a:spcBef>
                <a:spcPts val="0"/>
              </a:spcBef>
              <a:buFontTx/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back cover information</a:t>
            </a:r>
          </a:p>
          <a:p>
            <a:pPr lvl="0"/>
            <a:r>
              <a:rPr lang="en-US" dirty="0"/>
              <a:t>Click to edit back cover information</a:t>
            </a:r>
          </a:p>
          <a:p>
            <a:pPr lvl="0"/>
            <a:r>
              <a:rPr lang="en-US" dirty="0"/>
              <a:t>Click to edit back cover information</a:t>
            </a:r>
          </a:p>
          <a:p>
            <a:pPr marL="0" marR="0" lvl="0" indent="-342900" algn="l" defTabSz="457200" rtl="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back cover information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edit back cover information</a:t>
            </a:r>
          </a:p>
          <a:p>
            <a:pPr lvl="0"/>
            <a:r>
              <a:rPr lang="en-US" dirty="0"/>
              <a:t>Click to edit back cover information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Cover photo © goes here</a:t>
            </a:r>
          </a:p>
          <a:p>
            <a:pPr marL="0" marR="0" lvl="0" indent="-342900" algn="l" defTabSz="457200" rtl="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Inside photo © goes here</a:t>
            </a:r>
          </a:p>
        </p:txBody>
      </p:sp>
    </p:spTree>
    <p:extLst>
      <p:ext uri="{BB962C8B-B14F-4D97-AF65-F5344CB8AC3E}">
        <p14:creationId xmlns:p14="http://schemas.microsoft.com/office/powerpoint/2010/main" val="304845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0772-77A9-064B-97EB-B82F8E9A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128C5F-8737-2E4C-B274-77A96B9A6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B3DE6-D7A5-7846-B6A6-67C4B1DA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1F5C6-423C-5044-8585-1D5CE11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40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E50A12-D175-534C-86B6-36B016FC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93912-4A15-354E-AD0E-97F4DC8E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F3C3D-3F9B-474C-BDC5-A4F9C6979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5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72C0-E215-F747-8FDE-A91E1395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3FBA3-6FD5-0D49-B460-FE1FDA43A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CA52F-9266-7641-8C46-51077F9B0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4D54F-EF6E-084E-A18A-70E6ECBE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8A796-32B9-4F4F-B98D-03C1CA8F0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DB75F-B139-2C4D-B395-18E63E07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8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0B6D-1734-4F46-8386-A386C9CFA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82F43-67FE-924C-A9F1-C34D347AC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3A01D-13CC-3646-B86E-6918CCBDC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BF13A-F6EC-8248-BCB0-C1D051202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AAC98-D3DC-3249-9DB1-61FB7FF6C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E6D03-735F-3B43-B587-12B3D5DC9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9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7171EB-AEB4-9B4B-9415-AC6B94C5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EFDF3-9FEF-3040-8A43-7DB061961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763D0-AB0C-C447-B9B9-51A8EF5DA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39440-479F-2643-85E3-1A6178C8084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F8F00-72EC-A048-AA9A-3CC40DC5E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1ED31-11A3-C24D-B1BD-8A240E0AB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1435C-EBBC-5340-A90C-F38DB7ECE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8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04B8D-4240-F147-8F34-E6AF9C9F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7BB91-26D7-3D47-A398-6F6006791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274D3-6492-1A42-8101-BFE2093D0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B726-3D49-4604-BFB3-06E3788AC0D5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B9E42-48C8-1145-A3AB-6F4CBFA58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1B4C-9CD1-C14D-8ACD-E823177C0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82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85F3D-7362-4B41-8D33-A8A20196280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8A996-7912-474C-85F0-2684F758F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6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04B8D-4240-F147-8F34-E6AF9C9F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7BB91-26D7-3D47-A398-6F6006791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274D3-6492-1A42-8101-BFE2093D0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B726-3D49-4604-BFB3-06E3788AC0D5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B9E42-48C8-1145-A3AB-6F4CBFA58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1B4C-9CD1-C14D-8ACD-E823177C0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71CF-2512-DC4F-80BD-DF39A63C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36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hyperlink" Target="https://www.americananthro.org/covid-19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tiff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tiff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tiff"/><Relationship Id="rId7" Type="http://schemas.microsoft.com/office/2007/relationships/hdphoto" Target="../media/hdphoto1.wdp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tiff"/><Relationship Id="rId10" Type="http://schemas.openxmlformats.org/officeDocument/2006/relationships/image" Target="../media/image25.png"/><Relationship Id="rId4" Type="http://schemas.openxmlformats.org/officeDocument/2006/relationships/image" Target="../media/image21.tiff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2A4733-2245-4BED-9E8D-65F4A6581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8" r="1" b="891"/>
          <a:stretch/>
        </p:blipFill>
        <p:spPr>
          <a:xfrm>
            <a:off x="-2589240" y="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C449D-E6FD-4BA8-974F-9842D451089F}"/>
              </a:ext>
            </a:extLst>
          </p:cNvPr>
          <p:cNvSpPr txBox="1"/>
          <p:nvPr/>
        </p:nvSpPr>
        <p:spPr>
          <a:xfrm>
            <a:off x="2318778" y="0"/>
            <a:ext cx="5753617" cy="3231654"/>
          </a:xfrm>
          <a:prstGeom prst="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FAITH IN ACTION </a:t>
            </a:r>
          </a:p>
          <a:p>
            <a:pPr marL="0" marR="0" lvl="0" indent="0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COVID-19 INITIATIVE</a:t>
            </a:r>
          </a:p>
          <a:p>
            <a:pPr marL="0" marR="0" lvl="0" indent="0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Regional Webinar  </a:t>
            </a:r>
          </a:p>
          <a:p>
            <a:pPr marL="0" marR="0" lvl="0" indent="0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Deepika Singh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RfP</a:t>
            </a:r>
            <a:endParaRPr lang="en-US" sz="3200" b="1" dirty="0">
              <a:solidFill>
                <a:srgbClr val="FFFFFF"/>
              </a:solidFill>
              <a:latin typeface="Arial" panose="020B0604020202020204"/>
            </a:endParaRPr>
          </a:p>
          <a:p>
            <a:pPr marL="0" marR="0" lvl="0" indent="0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Kerida Mcdonald - UNICEF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60F20-3711-44E4-8DE7-1AAE1F85E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99" b="17498"/>
          <a:stretch/>
        </p:blipFill>
        <p:spPr>
          <a:xfrm>
            <a:off x="4562040" y="3231654"/>
            <a:ext cx="7446597" cy="4865932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F91E17-A483-498B-82A5-362486F8B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089" y="425558"/>
            <a:ext cx="4405339" cy="15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88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914F-7D93-EA45-A58A-2588F48A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60E63-B10F-2C46-BB18-496197BFC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9BD8B-C448-E64D-9790-3CCF1305E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378" y="428635"/>
            <a:ext cx="12255378" cy="59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54EC2-1CE9-44A3-B225-2A182AB43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326607"/>
            <a:ext cx="11087100" cy="4905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CE691F-4B64-410E-9839-B6550E7A1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283" y="5531400"/>
            <a:ext cx="2780834" cy="82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D0FB6-9E18-4781-A36D-5FA05D10A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160" y="5490643"/>
            <a:ext cx="2683559" cy="824336"/>
          </a:xfrm>
          <a:prstGeom prst="rect">
            <a:avLst/>
          </a:prstGeom>
        </p:spPr>
      </p:pic>
      <p:pic>
        <p:nvPicPr>
          <p:cNvPr id="8" name="Google Shape;159;p21">
            <a:extLst>
              <a:ext uri="{FF2B5EF4-FFF2-40B4-BE49-F238E27FC236}">
                <a16:creationId xmlns:a16="http://schemas.microsoft.com/office/drawing/2014/main" id="{09FFA004-1408-4A95-AAE4-307F326EDA2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6846" y="5490643"/>
            <a:ext cx="2988673" cy="8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53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D35E45-10BF-2F4F-9560-159CE875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26" b="-1"/>
          <a:stretch/>
        </p:blipFill>
        <p:spPr>
          <a:xfrm>
            <a:off x="572217" y="512759"/>
            <a:ext cx="11160920" cy="57017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70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3">
            <a:extLst>
              <a:ext uri="{FF2B5EF4-FFF2-40B4-BE49-F238E27FC236}">
                <a16:creationId xmlns:a16="http://schemas.microsoft.com/office/drawing/2014/main" id="{7CA26BFC-31FC-4441-9BCD-605BB3E3F8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731" y="0"/>
            <a:ext cx="550126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2FE61-3570-E04A-A70A-8EAECA4BAF51}"/>
              </a:ext>
            </a:extLst>
          </p:cNvPr>
          <p:cNvSpPr txBox="1"/>
          <p:nvPr/>
        </p:nvSpPr>
        <p:spPr>
          <a:xfrm rot="16200000">
            <a:off x="11049000" y="5230001"/>
            <a:ext cx="1905000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UNICEF/UN0306241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E7A872-FC82-C44B-B08C-468154C65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6" b="2735"/>
          <a:stretch/>
        </p:blipFill>
        <p:spPr>
          <a:xfrm>
            <a:off x="6690731" y="0"/>
            <a:ext cx="5501269" cy="3774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0AA5F0-B329-4B26-B4AC-6C4835EBE7CC}"/>
              </a:ext>
            </a:extLst>
          </p:cNvPr>
          <p:cNvSpPr txBox="1">
            <a:spLocks/>
          </p:cNvSpPr>
          <p:nvPr/>
        </p:nvSpPr>
        <p:spPr>
          <a:xfrm>
            <a:off x="0" y="123375"/>
            <a:ext cx="6690729" cy="82198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/>
                <a:ea typeface="+mj-ea"/>
                <a:cs typeface="+mj-cs"/>
              </a:rPr>
              <a:t>Key Objectives of the Campaign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6F3107-1DD0-43BA-BA49-A586386C6A5B}"/>
              </a:ext>
            </a:extLst>
          </p:cNvPr>
          <p:cNvGrpSpPr/>
          <p:nvPr/>
        </p:nvGrpSpPr>
        <p:grpSpPr>
          <a:xfrm>
            <a:off x="224846" y="1200522"/>
            <a:ext cx="6216638" cy="5472722"/>
            <a:chOff x="275283" y="1261903"/>
            <a:chExt cx="6216638" cy="547272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0BF0F71-6A6C-49FD-BC70-30F0FAD2DA88}"/>
                </a:ext>
              </a:extLst>
            </p:cNvPr>
            <p:cNvSpPr/>
            <p:nvPr/>
          </p:nvSpPr>
          <p:spPr>
            <a:xfrm>
              <a:off x="275284" y="1261903"/>
              <a:ext cx="6216637" cy="849420"/>
            </a:xfrm>
            <a:custGeom>
              <a:avLst/>
              <a:gdLst>
                <a:gd name="connsiteX0" fmla="*/ 0 w 6216637"/>
                <a:gd name="connsiteY0" fmla="*/ 141573 h 849420"/>
                <a:gd name="connsiteX1" fmla="*/ 141573 w 6216637"/>
                <a:gd name="connsiteY1" fmla="*/ 0 h 849420"/>
                <a:gd name="connsiteX2" fmla="*/ 6075064 w 6216637"/>
                <a:gd name="connsiteY2" fmla="*/ 0 h 849420"/>
                <a:gd name="connsiteX3" fmla="*/ 6216637 w 6216637"/>
                <a:gd name="connsiteY3" fmla="*/ 141573 h 849420"/>
                <a:gd name="connsiteX4" fmla="*/ 6216637 w 6216637"/>
                <a:gd name="connsiteY4" fmla="*/ 707847 h 849420"/>
                <a:gd name="connsiteX5" fmla="*/ 6075064 w 6216637"/>
                <a:gd name="connsiteY5" fmla="*/ 849420 h 849420"/>
                <a:gd name="connsiteX6" fmla="*/ 141573 w 6216637"/>
                <a:gd name="connsiteY6" fmla="*/ 849420 h 849420"/>
                <a:gd name="connsiteX7" fmla="*/ 0 w 6216637"/>
                <a:gd name="connsiteY7" fmla="*/ 707847 h 849420"/>
                <a:gd name="connsiteX8" fmla="*/ 0 w 6216637"/>
                <a:gd name="connsiteY8" fmla="*/ 141573 h 84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6637" h="849420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285" tIns="125285" rIns="125285" bIns="125285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Manage communication, misinformation and rumours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0523BA-767C-4989-9E09-A326B0155B55}"/>
                </a:ext>
              </a:extLst>
            </p:cNvPr>
            <p:cNvSpPr/>
            <p:nvPr/>
          </p:nvSpPr>
          <p:spPr>
            <a:xfrm>
              <a:off x="275284" y="2174683"/>
              <a:ext cx="6216637" cy="849420"/>
            </a:xfrm>
            <a:custGeom>
              <a:avLst/>
              <a:gdLst>
                <a:gd name="connsiteX0" fmla="*/ 0 w 6216637"/>
                <a:gd name="connsiteY0" fmla="*/ 141573 h 849420"/>
                <a:gd name="connsiteX1" fmla="*/ 141573 w 6216637"/>
                <a:gd name="connsiteY1" fmla="*/ 0 h 849420"/>
                <a:gd name="connsiteX2" fmla="*/ 6075064 w 6216637"/>
                <a:gd name="connsiteY2" fmla="*/ 0 h 849420"/>
                <a:gd name="connsiteX3" fmla="*/ 6216637 w 6216637"/>
                <a:gd name="connsiteY3" fmla="*/ 141573 h 849420"/>
                <a:gd name="connsiteX4" fmla="*/ 6216637 w 6216637"/>
                <a:gd name="connsiteY4" fmla="*/ 707847 h 849420"/>
                <a:gd name="connsiteX5" fmla="*/ 6075064 w 6216637"/>
                <a:gd name="connsiteY5" fmla="*/ 849420 h 849420"/>
                <a:gd name="connsiteX6" fmla="*/ 141573 w 6216637"/>
                <a:gd name="connsiteY6" fmla="*/ 849420 h 849420"/>
                <a:gd name="connsiteX7" fmla="*/ 0 w 6216637"/>
                <a:gd name="connsiteY7" fmla="*/ 707847 h 849420"/>
                <a:gd name="connsiteX8" fmla="*/ 0 w 6216637"/>
                <a:gd name="connsiteY8" fmla="*/ 141573 h 84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6637" h="849420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285" tIns="125285" rIns="125285" bIns="125285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Dispel fear, stigma, discrimination, reduce tensions and promote social harmony 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32DFFE6-F67D-44DB-B8C1-BD3FE27C1542}"/>
                </a:ext>
              </a:extLst>
            </p:cNvPr>
            <p:cNvSpPr/>
            <p:nvPr/>
          </p:nvSpPr>
          <p:spPr>
            <a:xfrm>
              <a:off x="275284" y="3087463"/>
              <a:ext cx="6216637" cy="849420"/>
            </a:xfrm>
            <a:custGeom>
              <a:avLst/>
              <a:gdLst>
                <a:gd name="connsiteX0" fmla="*/ 0 w 6216637"/>
                <a:gd name="connsiteY0" fmla="*/ 141573 h 849420"/>
                <a:gd name="connsiteX1" fmla="*/ 141573 w 6216637"/>
                <a:gd name="connsiteY1" fmla="*/ 0 h 849420"/>
                <a:gd name="connsiteX2" fmla="*/ 6075064 w 6216637"/>
                <a:gd name="connsiteY2" fmla="*/ 0 h 849420"/>
                <a:gd name="connsiteX3" fmla="*/ 6216637 w 6216637"/>
                <a:gd name="connsiteY3" fmla="*/ 141573 h 849420"/>
                <a:gd name="connsiteX4" fmla="*/ 6216637 w 6216637"/>
                <a:gd name="connsiteY4" fmla="*/ 707847 h 849420"/>
                <a:gd name="connsiteX5" fmla="*/ 6075064 w 6216637"/>
                <a:gd name="connsiteY5" fmla="*/ 849420 h 849420"/>
                <a:gd name="connsiteX6" fmla="*/ 141573 w 6216637"/>
                <a:gd name="connsiteY6" fmla="*/ 849420 h 849420"/>
                <a:gd name="connsiteX7" fmla="*/ 0 w 6216637"/>
                <a:gd name="connsiteY7" fmla="*/ 707847 h 849420"/>
                <a:gd name="connsiteX8" fmla="*/ 0 w 6216637"/>
                <a:gd name="connsiteY8" fmla="*/ 141573 h 84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6637" h="849420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285" tIns="125285" rIns="125285" bIns="125285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Promote </a:t>
              </a:r>
              <a:r>
                <a:rPr lang="en-IN" sz="2200" dirty="0">
                  <a:solidFill>
                    <a:srgbClr val="FFFFFF"/>
                  </a:solidFill>
                  <a:latin typeface="Arial" panose="020B0604020202020204"/>
                </a:rPr>
                <a:t>adaptation of  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religious gatherings, practices rituals, handwashing &amp; hygiene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1F00356-BC18-4ADB-B032-337457AE6471}"/>
                </a:ext>
              </a:extLst>
            </p:cNvPr>
            <p:cNvSpPr/>
            <p:nvPr/>
          </p:nvSpPr>
          <p:spPr>
            <a:xfrm>
              <a:off x="275284" y="4000243"/>
              <a:ext cx="6216637" cy="849420"/>
            </a:xfrm>
            <a:custGeom>
              <a:avLst/>
              <a:gdLst>
                <a:gd name="connsiteX0" fmla="*/ 0 w 6216637"/>
                <a:gd name="connsiteY0" fmla="*/ 141573 h 849420"/>
                <a:gd name="connsiteX1" fmla="*/ 141573 w 6216637"/>
                <a:gd name="connsiteY1" fmla="*/ 0 h 849420"/>
                <a:gd name="connsiteX2" fmla="*/ 6075064 w 6216637"/>
                <a:gd name="connsiteY2" fmla="*/ 0 h 849420"/>
                <a:gd name="connsiteX3" fmla="*/ 6216637 w 6216637"/>
                <a:gd name="connsiteY3" fmla="*/ 141573 h 849420"/>
                <a:gd name="connsiteX4" fmla="*/ 6216637 w 6216637"/>
                <a:gd name="connsiteY4" fmla="*/ 707847 h 849420"/>
                <a:gd name="connsiteX5" fmla="*/ 6075064 w 6216637"/>
                <a:gd name="connsiteY5" fmla="*/ 849420 h 849420"/>
                <a:gd name="connsiteX6" fmla="*/ 141573 w 6216637"/>
                <a:gd name="connsiteY6" fmla="*/ 849420 h 849420"/>
                <a:gd name="connsiteX7" fmla="*/ 0 w 6216637"/>
                <a:gd name="connsiteY7" fmla="*/ 707847 h 849420"/>
                <a:gd name="connsiteX8" fmla="*/ 0 w 6216637"/>
                <a:gd name="connsiteY8" fmla="*/ 141573 h 84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6637" h="849420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285" tIns="125285" rIns="125285" bIns="125285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847C87-9A90-40BE-A4EC-63744CECEAEF}"/>
                </a:ext>
              </a:extLst>
            </p:cNvPr>
            <p:cNvSpPr/>
            <p:nvPr/>
          </p:nvSpPr>
          <p:spPr>
            <a:xfrm>
              <a:off x="275284" y="4913023"/>
              <a:ext cx="6216637" cy="849420"/>
            </a:xfrm>
            <a:custGeom>
              <a:avLst/>
              <a:gdLst>
                <a:gd name="connsiteX0" fmla="*/ 0 w 6216637"/>
                <a:gd name="connsiteY0" fmla="*/ 141573 h 849420"/>
                <a:gd name="connsiteX1" fmla="*/ 141573 w 6216637"/>
                <a:gd name="connsiteY1" fmla="*/ 0 h 849420"/>
                <a:gd name="connsiteX2" fmla="*/ 6075064 w 6216637"/>
                <a:gd name="connsiteY2" fmla="*/ 0 h 849420"/>
                <a:gd name="connsiteX3" fmla="*/ 6216637 w 6216637"/>
                <a:gd name="connsiteY3" fmla="*/ 141573 h 849420"/>
                <a:gd name="connsiteX4" fmla="*/ 6216637 w 6216637"/>
                <a:gd name="connsiteY4" fmla="*/ 707847 h 849420"/>
                <a:gd name="connsiteX5" fmla="*/ 6075064 w 6216637"/>
                <a:gd name="connsiteY5" fmla="*/ 849420 h 849420"/>
                <a:gd name="connsiteX6" fmla="*/ 141573 w 6216637"/>
                <a:gd name="connsiteY6" fmla="*/ 849420 h 849420"/>
                <a:gd name="connsiteX7" fmla="*/ 0 w 6216637"/>
                <a:gd name="connsiteY7" fmla="*/ 707847 h 849420"/>
                <a:gd name="connsiteX8" fmla="*/ 0 w 6216637"/>
                <a:gd name="connsiteY8" fmla="*/ 141573 h 84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6637" h="849420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285" tIns="125285" rIns="125285" bIns="125285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ABCF9B-027B-4B5D-BC7A-FC6F0E96790B}"/>
                </a:ext>
              </a:extLst>
            </p:cNvPr>
            <p:cNvSpPr/>
            <p:nvPr/>
          </p:nvSpPr>
          <p:spPr>
            <a:xfrm>
              <a:off x="275283" y="5885205"/>
              <a:ext cx="6216637" cy="849420"/>
            </a:xfrm>
            <a:custGeom>
              <a:avLst/>
              <a:gdLst>
                <a:gd name="connsiteX0" fmla="*/ 0 w 6216637"/>
                <a:gd name="connsiteY0" fmla="*/ 141573 h 849420"/>
                <a:gd name="connsiteX1" fmla="*/ 141573 w 6216637"/>
                <a:gd name="connsiteY1" fmla="*/ 0 h 849420"/>
                <a:gd name="connsiteX2" fmla="*/ 6075064 w 6216637"/>
                <a:gd name="connsiteY2" fmla="*/ 0 h 849420"/>
                <a:gd name="connsiteX3" fmla="*/ 6216637 w 6216637"/>
                <a:gd name="connsiteY3" fmla="*/ 141573 h 849420"/>
                <a:gd name="connsiteX4" fmla="*/ 6216637 w 6216637"/>
                <a:gd name="connsiteY4" fmla="*/ 707847 h 849420"/>
                <a:gd name="connsiteX5" fmla="*/ 6075064 w 6216637"/>
                <a:gd name="connsiteY5" fmla="*/ 849420 h 849420"/>
                <a:gd name="connsiteX6" fmla="*/ 141573 w 6216637"/>
                <a:gd name="connsiteY6" fmla="*/ 849420 h 849420"/>
                <a:gd name="connsiteX7" fmla="*/ 0 w 6216637"/>
                <a:gd name="connsiteY7" fmla="*/ 707847 h 849420"/>
                <a:gd name="connsiteX8" fmla="*/ 0 w 6216637"/>
                <a:gd name="connsiteY8" fmla="*/ 141573 h 84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6637" h="849420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285" tIns="125285" rIns="125285" bIns="125285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9975785-6601-BA4E-B7B1-8E865F5B5F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9" r="8028" b="3903"/>
          <a:stretch/>
        </p:blipFill>
        <p:spPr>
          <a:xfrm>
            <a:off x="6690729" y="-1940"/>
            <a:ext cx="5501271" cy="30552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B9BC681-53D5-4F18-A886-EB684C55A06D}"/>
              </a:ext>
            </a:extLst>
          </p:cNvPr>
          <p:cNvGrpSpPr/>
          <p:nvPr/>
        </p:nvGrpSpPr>
        <p:grpSpPr>
          <a:xfrm>
            <a:off x="6664967" y="3041335"/>
            <a:ext cx="5501271" cy="3780008"/>
            <a:chOff x="0" y="0"/>
            <a:chExt cx="12192000" cy="68579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D64640-EA67-48E9-BB59-F87DA2E08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0180" b="15687"/>
            <a:stretch/>
          </p:blipFill>
          <p:spPr>
            <a:xfrm>
              <a:off x="2878999" y="3703552"/>
              <a:ext cx="4521310" cy="31417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F18AE1-1C1C-457C-A911-52CA531C1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693636"/>
              <a:ext cx="2878999" cy="31643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2" descr="mck0259o">
              <a:extLst>
                <a:ext uri="{FF2B5EF4-FFF2-40B4-BE49-F238E27FC236}">
                  <a16:creationId xmlns:a16="http://schemas.microsoft.com/office/drawing/2014/main" id="{E8EE7BC9-0746-4D96-AC54-92AE7A299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38910" cy="37162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A50D6F-8CD0-4736-A25A-95E862A9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2519"/>
            <a:stretch/>
          </p:blipFill>
          <p:spPr>
            <a:xfrm>
              <a:off x="6038910" y="0"/>
              <a:ext cx="6153090" cy="36936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1AB7E7-7419-4D42-9C36-237F54C6C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9332"/>
            <a:stretch/>
          </p:blipFill>
          <p:spPr>
            <a:xfrm>
              <a:off x="7400309" y="3693636"/>
              <a:ext cx="4791691" cy="31643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DA1035F-71F8-4ADB-BF3C-D2AEEBF7686E}"/>
              </a:ext>
            </a:extLst>
          </p:cNvPr>
          <p:cNvSpPr/>
          <p:nvPr/>
        </p:nvSpPr>
        <p:spPr>
          <a:xfrm>
            <a:off x="275284" y="4220984"/>
            <a:ext cx="622959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IN" sz="2400" dirty="0">
                <a:solidFill>
                  <a:srgbClr val="FFFFFF"/>
                </a:solidFill>
              </a:rPr>
              <a:t>Address specific needs of vulnerable groups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2133C-EF16-4727-A507-55C36D33BC99}"/>
              </a:ext>
            </a:extLst>
          </p:cNvPr>
          <p:cNvSpPr txBox="1"/>
          <p:nvPr/>
        </p:nvSpPr>
        <p:spPr>
          <a:xfrm>
            <a:off x="358636" y="4882635"/>
            <a:ext cx="6332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FFFFFF"/>
                </a:solidFill>
              </a:rPr>
              <a:t>Prevent violence against children/youth                 and their active engagement in the initiative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A7CB72-BADB-4F55-BFFA-7DDFA4B2D010}"/>
              </a:ext>
            </a:extLst>
          </p:cNvPr>
          <p:cNvSpPr txBox="1"/>
          <p:nvPr/>
        </p:nvSpPr>
        <p:spPr>
          <a:xfrm>
            <a:off x="445168" y="5851256"/>
            <a:ext cx="5823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Promote and support the recovery of social services, </a:t>
            </a:r>
            <a:r>
              <a:rPr lang="en-US" sz="2200" dirty="0" err="1"/>
              <a:t>resilitence</a:t>
            </a:r>
            <a:r>
              <a:rPr lang="en-US" sz="2200" dirty="0"/>
              <a:t> and return to normalcy</a:t>
            </a:r>
          </a:p>
        </p:txBody>
      </p:sp>
    </p:spTree>
    <p:extLst>
      <p:ext uri="{BB962C8B-B14F-4D97-AF65-F5344CB8AC3E}">
        <p14:creationId xmlns:p14="http://schemas.microsoft.com/office/powerpoint/2010/main" val="245309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9">
            <a:extLst>
              <a:ext uri="{FF2B5EF4-FFF2-40B4-BE49-F238E27FC236}">
                <a16:creationId xmlns:a16="http://schemas.microsoft.com/office/drawing/2014/main" id="{2A964BE7-0C3A-7245-8C11-4167FC652BF8}"/>
              </a:ext>
            </a:extLst>
          </p:cNvPr>
          <p:cNvSpPr/>
          <p:nvPr/>
        </p:nvSpPr>
        <p:spPr>
          <a:xfrm>
            <a:off x="463654" y="102770"/>
            <a:ext cx="12027747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ple Braille Pinpoint 8 Dot" pitchFamily="2" charset="0"/>
                <a:ea typeface="+mn-ea"/>
                <a:cs typeface="+mn-cs"/>
              </a:rPr>
              <a:t>Six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 pitchFamily="2" charset="0"/>
                <a:ea typeface="+mn-ea"/>
                <a:cs typeface="+mn-cs"/>
              </a:rPr>
              <a:t> #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/>
                <a:ea typeface="+mn-ea"/>
                <a:cs typeface="+mn-cs"/>
              </a:rPr>
              <a:t>FaithInAction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/>
                <a:ea typeface="+mn-ea"/>
                <a:cs typeface="+mn-cs"/>
              </a:rPr>
              <a:t> COVID-19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/>
                <a:ea typeface="+mn-ea"/>
                <a:cs typeface="+mn-cs"/>
              </a:rPr>
              <a:t>Strategies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pple Braille Pinpoint 8 Dot"/>
                <a:ea typeface="+mn-ea"/>
                <a:cs typeface="+mn-cs"/>
              </a:rPr>
              <a:t>nitiative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pple Braille Pinpoint 8 Dot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ple Braille Pinpoint 8 Dot" pitchFamily="2" charset="0"/>
                <a:ea typeface="+mn-ea"/>
                <a:cs typeface="+mn-cs"/>
              </a:rPr>
              <a:t>ns of Multi-Faith Campaign/Initiative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2FE61-3570-E04A-A70A-8EAECA4BAF51}"/>
              </a:ext>
            </a:extLst>
          </p:cNvPr>
          <p:cNvSpPr txBox="1"/>
          <p:nvPr/>
        </p:nvSpPr>
        <p:spPr>
          <a:xfrm rot="16200000">
            <a:off x="11049000" y="5230001"/>
            <a:ext cx="1905000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UNICEF/UN0306241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D083A7A-5090-544A-8909-66C265F0A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0731" y="11551"/>
            <a:ext cx="169884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60DBCB-41F2-E943-8CDE-A2E0DE760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0729" y="3794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59EC94E-CA37-4233-AF4B-AD94797A8AE1}"/>
              </a:ext>
            </a:extLst>
          </p:cNvPr>
          <p:cNvGrpSpPr/>
          <p:nvPr/>
        </p:nvGrpSpPr>
        <p:grpSpPr>
          <a:xfrm>
            <a:off x="206696" y="652810"/>
            <a:ext cx="11646324" cy="5924341"/>
            <a:chOff x="264197" y="2143434"/>
            <a:chExt cx="8173234" cy="4153032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D38BBB9-8081-4195-B031-4B2DA1507596}"/>
                </a:ext>
              </a:extLst>
            </p:cNvPr>
            <p:cNvSpPr/>
            <p:nvPr/>
          </p:nvSpPr>
          <p:spPr>
            <a:xfrm rot="16200000" flipH="1">
              <a:off x="380959" y="3182972"/>
              <a:ext cx="2079076" cy="0"/>
            </a:xfrm>
            <a:custGeom>
              <a:avLst/>
              <a:gdLst>
                <a:gd name="connsiteX0" fmla="*/ 904240 w 904240"/>
                <a:gd name="connsiteY0" fmla="*/ 0 h 0"/>
                <a:gd name="connsiteX1" fmla="*/ 0 w 9042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4240">
                  <a:moveTo>
                    <a:pt x="90424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rgbClr val="00ACC4"/>
              </a:solidFill>
              <a:prstDash val="solid"/>
              <a:miter lim="800000"/>
              <a:tailEnd type="oval" w="lg" len="lg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6EFECFA-2471-4B28-A496-C91A3175F2E4}"/>
                </a:ext>
              </a:extLst>
            </p:cNvPr>
            <p:cNvSpPr/>
            <p:nvPr/>
          </p:nvSpPr>
          <p:spPr>
            <a:xfrm rot="16200000">
              <a:off x="273108" y="2159654"/>
              <a:ext cx="1523714" cy="1523707"/>
            </a:xfrm>
            <a:custGeom>
              <a:avLst/>
              <a:gdLst>
                <a:gd name="connsiteX0" fmla="*/ 765610 w 939675"/>
                <a:gd name="connsiteY0" fmla="*/ 478759 h 939671"/>
                <a:gd name="connsiteX1" fmla="*/ 478761 w 939675"/>
                <a:gd name="connsiteY1" fmla="*/ 765607 h 939671"/>
                <a:gd name="connsiteX2" fmla="*/ 191913 w 939675"/>
                <a:gd name="connsiteY2" fmla="*/ 478759 h 939671"/>
                <a:gd name="connsiteX3" fmla="*/ 478761 w 939675"/>
                <a:gd name="connsiteY3" fmla="*/ 191912 h 939671"/>
                <a:gd name="connsiteX4" fmla="*/ 765610 w 939675"/>
                <a:gd name="connsiteY4" fmla="*/ 478759 h 93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675" h="939671">
                  <a:moveTo>
                    <a:pt x="765610" y="478759"/>
                  </a:moveTo>
                  <a:cubicBezTo>
                    <a:pt x="765610" y="637020"/>
                    <a:pt x="637023" y="765607"/>
                    <a:pt x="478761" y="765607"/>
                  </a:cubicBezTo>
                  <a:cubicBezTo>
                    <a:pt x="320500" y="765607"/>
                    <a:pt x="191913" y="637020"/>
                    <a:pt x="191913" y="478759"/>
                  </a:cubicBezTo>
                  <a:cubicBezTo>
                    <a:pt x="191913" y="320499"/>
                    <a:pt x="320500" y="191912"/>
                    <a:pt x="478761" y="191912"/>
                  </a:cubicBezTo>
                  <a:cubicBezTo>
                    <a:pt x="637023" y="191912"/>
                    <a:pt x="765610" y="320499"/>
                    <a:pt x="765610" y="478759"/>
                  </a:cubicBezTo>
                  <a:close/>
                </a:path>
              </a:pathLst>
            </a:custGeom>
            <a:solidFill>
              <a:srgbClr val="00ACC4"/>
            </a:solidFill>
            <a:ln w="492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E7B26E2-C762-48F4-ADC0-CE67882626FE}"/>
                </a:ext>
              </a:extLst>
            </p:cNvPr>
            <p:cNvSpPr/>
            <p:nvPr/>
          </p:nvSpPr>
          <p:spPr>
            <a:xfrm rot="16200000">
              <a:off x="284998" y="3323993"/>
              <a:ext cx="1523714" cy="1523707"/>
            </a:xfrm>
            <a:custGeom>
              <a:avLst/>
              <a:gdLst>
                <a:gd name="connsiteX0" fmla="*/ 765610 w 939675"/>
                <a:gd name="connsiteY0" fmla="*/ 478759 h 939671"/>
                <a:gd name="connsiteX1" fmla="*/ 478762 w 939675"/>
                <a:gd name="connsiteY1" fmla="*/ 765607 h 939671"/>
                <a:gd name="connsiteX2" fmla="*/ 191913 w 939675"/>
                <a:gd name="connsiteY2" fmla="*/ 478759 h 939671"/>
                <a:gd name="connsiteX3" fmla="*/ 478762 w 939675"/>
                <a:gd name="connsiteY3" fmla="*/ 191912 h 939671"/>
                <a:gd name="connsiteX4" fmla="*/ 765610 w 939675"/>
                <a:gd name="connsiteY4" fmla="*/ 478759 h 93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675" h="939671">
                  <a:moveTo>
                    <a:pt x="765610" y="478759"/>
                  </a:moveTo>
                  <a:cubicBezTo>
                    <a:pt x="765610" y="637181"/>
                    <a:pt x="637184" y="765607"/>
                    <a:pt x="478762" y="765607"/>
                  </a:cubicBezTo>
                  <a:cubicBezTo>
                    <a:pt x="320340" y="765607"/>
                    <a:pt x="191913" y="637181"/>
                    <a:pt x="191913" y="478759"/>
                  </a:cubicBezTo>
                  <a:cubicBezTo>
                    <a:pt x="191913" y="320338"/>
                    <a:pt x="320340" y="191912"/>
                    <a:pt x="478762" y="191912"/>
                  </a:cubicBezTo>
                  <a:cubicBezTo>
                    <a:pt x="637184" y="191912"/>
                    <a:pt x="765610" y="320338"/>
                    <a:pt x="765610" y="478759"/>
                  </a:cubicBezTo>
                  <a:close/>
                </a:path>
              </a:pathLst>
            </a:custGeom>
            <a:solidFill>
              <a:srgbClr val="F6871F"/>
            </a:solidFill>
            <a:ln w="492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48834D4-D2D0-4198-A0D9-6CE0928BA0D4}"/>
                </a:ext>
              </a:extLst>
            </p:cNvPr>
            <p:cNvSpPr/>
            <p:nvPr/>
          </p:nvSpPr>
          <p:spPr>
            <a:xfrm rot="16200000">
              <a:off x="264194" y="4765581"/>
              <a:ext cx="1523714" cy="1523707"/>
            </a:xfrm>
            <a:custGeom>
              <a:avLst/>
              <a:gdLst>
                <a:gd name="connsiteX0" fmla="*/ 765610 w 939675"/>
                <a:gd name="connsiteY0" fmla="*/ 478760 h 939671"/>
                <a:gd name="connsiteX1" fmla="*/ 478761 w 939675"/>
                <a:gd name="connsiteY1" fmla="*/ 765607 h 939671"/>
                <a:gd name="connsiteX2" fmla="*/ 191913 w 939675"/>
                <a:gd name="connsiteY2" fmla="*/ 478760 h 939671"/>
                <a:gd name="connsiteX3" fmla="*/ 478761 w 939675"/>
                <a:gd name="connsiteY3" fmla="*/ 191912 h 939671"/>
                <a:gd name="connsiteX4" fmla="*/ 765610 w 939675"/>
                <a:gd name="connsiteY4" fmla="*/ 478760 h 93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675" h="939671">
                  <a:moveTo>
                    <a:pt x="765610" y="478760"/>
                  </a:moveTo>
                  <a:cubicBezTo>
                    <a:pt x="765610" y="637020"/>
                    <a:pt x="637023" y="765607"/>
                    <a:pt x="478761" y="765607"/>
                  </a:cubicBezTo>
                  <a:cubicBezTo>
                    <a:pt x="320500" y="765607"/>
                    <a:pt x="191913" y="637020"/>
                    <a:pt x="191913" y="478760"/>
                  </a:cubicBezTo>
                  <a:cubicBezTo>
                    <a:pt x="191913" y="320499"/>
                    <a:pt x="320500" y="191912"/>
                    <a:pt x="478761" y="191912"/>
                  </a:cubicBezTo>
                  <a:cubicBezTo>
                    <a:pt x="637023" y="191912"/>
                    <a:pt x="765610" y="320499"/>
                    <a:pt x="765610" y="478760"/>
                  </a:cubicBezTo>
                  <a:close/>
                </a:path>
              </a:pathLst>
            </a:custGeom>
            <a:solidFill>
              <a:srgbClr val="00A28F"/>
            </a:solidFill>
            <a:ln w="492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F71B47E-7DC9-4E9E-AAC1-2C59A4B22BB5}"/>
                </a:ext>
              </a:extLst>
            </p:cNvPr>
            <p:cNvSpPr/>
            <p:nvPr/>
          </p:nvSpPr>
          <p:spPr>
            <a:xfrm rot="16200000">
              <a:off x="3949063" y="2147624"/>
              <a:ext cx="1523714" cy="1523707"/>
            </a:xfrm>
            <a:custGeom>
              <a:avLst/>
              <a:gdLst>
                <a:gd name="connsiteX0" fmla="*/ 765610 w 939675"/>
                <a:gd name="connsiteY0" fmla="*/ 478760 h 939671"/>
                <a:gd name="connsiteX1" fmla="*/ 478762 w 939675"/>
                <a:gd name="connsiteY1" fmla="*/ 765607 h 939671"/>
                <a:gd name="connsiteX2" fmla="*/ 191913 w 939675"/>
                <a:gd name="connsiteY2" fmla="*/ 478760 h 939671"/>
                <a:gd name="connsiteX3" fmla="*/ 478762 w 939675"/>
                <a:gd name="connsiteY3" fmla="*/ 191912 h 939671"/>
                <a:gd name="connsiteX4" fmla="*/ 765610 w 939675"/>
                <a:gd name="connsiteY4" fmla="*/ 478760 h 93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675" h="939671">
                  <a:moveTo>
                    <a:pt x="765610" y="478760"/>
                  </a:moveTo>
                  <a:cubicBezTo>
                    <a:pt x="765610" y="637181"/>
                    <a:pt x="637184" y="765607"/>
                    <a:pt x="478762" y="765607"/>
                  </a:cubicBezTo>
                  <a:cubicBezTo>
                    <a:pt x="320340" y="765607"/>
                    <a:pt x="191913" y="637181"/>
                    <a:pt x="191913" y="478760"/>
                  </a:cubicBezTo>
                  <a:cubicBezTo>
                    <a:pt x="191913" y="320338"/>
                    <a:pt x="320340" y="191912"/>
                    <a:pt x="478762" y="191912"/>
                  </a:cubicBezTo>
                  <a:cubicBezTo>
                    <a:pt x="637184" y="191912"/>
                    <a:pt x="765610" y="320338"/>
                    <a:pt x="765610" y="478760"/>
                  </a:cubicBezTo>
                  <a:close/>
                </a:path>
              </a:pathLst>
            </a:custGeom>
            <a:solidFill>
              <a:srgbClr val="004068"/>
            </a:solidFill>
            <a:ln w="492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1567A6F-1BA1-4ABF-8505-551E96B21B78}"/>
                </a:ext>
              </a:extLst>
            </p:cNvPr>
            <p:cNvSpPr/>
            <p:nvPr/>
          </p:nvSpPr>
          <p:spPr>
            <a:xfrm rot="16200000">
              <a:off x="3959360" y="3397050"/>
              <a:ext cx="1523714" cy="1523707"/>
            </a:xfrm>
            <a:custGeom>
              <a:avLst/>
              <a:gdLst>
                <a:gd name="connsiteX0" fmla="*/ 765610 w 939675"/>
                <a:gd name="connsiteY0" fmla="*/ 478759 h 939671"/>
                <a:gd name="connsiteX1" fmla="*/ 478761 w 939675"/>
                <a:gd name="connsiteY1" fmla="*/ 765607 h 939671"/>
                <a:gd name="connsiteX2" fmla="*/ 191913 w 939675"/>
                <a:gd name="connsiteY2" fmla="*/ 478759 h 939671"/>
                <a:gd name="connsiteX3" fmla="*/ 478761 w 939675"/>
                <a:gd name="connsiteY3" fmla="*/ 191912 h 939671"/>
                <a:gd name="connsiteX4" fmla="*/ 765610 w 939675"/>
                <a:gd name="connsiteY4" fmla="*/ 478759 h 93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675" h="939671">
                  <a:moveTo>
                    <a:pt x="765610" y="478759"/>
                  </a:moveTo>
                  <a:cubicBezTo>
                    <a:pt x="765610" y="637020"/>
                    <a:pt x="637023" y="765607"/>
                    <a:pt x="478761" y="765607"/>
                  </a:cubicBezTo>
                  <a:cubicBezTo>
                    <a:pt x="320500" y="765607"/>
                    <a:pt x="191913" y="637020"/>
                    <a:pt x="191913" y="478759"/>
                  </a:cubicBezTo>
                  <a:cubicBezTo>
                    <a:pt x="191913" y="320499"/>
                    <a:pt x="320500" y="191912"/>
                    <a:pt x="478761" y="191912"/>
                  </a:cubicBezTo>
                  <a:cubicBezTo>
                    <a:pt x="637023" y="191912"/>
                    <a:pt x="765610" y="320499"/>
                    <a:pt x="765610" y="478759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492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9C13887-D885-4EB0-8A4C-C3C449E61633}"/>
                </a:ext>
              </a:extLst>
            </p:cNvPr>
            <p:cNvSpPr/>
            <p:nvPr/>
          </p:nvSpPr>
          <p:spPr>
            <a:xfrm rot="16200000">
              <a:off x="3983346" y="4772755"/>
              <a:ext cx="1523714" cy="1523707"/>
            </a:xfrm>
            <a:custGeom>
              <a:avLst/>
              <a:gdLst>
                <a:gd name="connsiteX0" fmla="*/ 765610 w 939675"/>
                <a:gd name="connsiteY0" fmla="*/ 478759 h 939671"/>
                <a:gd name="connsiteX1" fmla="*/ 478762 w 939675"/>
                <a:gd name="connsiteY1" fmla="*/ 765607 h 939671"/>
                <a:gd name="connsiteX2" fmla="*/ 191913 w 939675"/>
                <a:gd name="connsiteY2" fmla="*/ 478759 h 939671"/>
                <a:gd name="connsiteX3" fmla="*/ 478762 w 939675"/>
                <a:gd name="connsiteY3" fmla="*/ 191912 h 939671"/>
                <a:gd name="connsiteX4" fmla="*/ 765610 w 939675"/>
                <a:gd name="connsiteY4" fmla="*/ 478759 h 93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675" h="939671">
                  <a:moveTo>
                    <a:pt x="765610" y="478759"/>
                  </a:moveTo>
                  <a:cubicBezTo>
                    <a:pt x="765610" y="637181"/>
                    <a:pt x="637184" y="765607"/>
                    <a:pt x="478762" y="765607"/>
                  </a:cubicBezTo>
                  <a:cubicBezTo>
                    <a:pt x="320340" y="765607"/>
                    <a:pt x="191913" y="637181"/>
                    <a:pt x="191913" y="478759"/>
                  </a:cubicBezTo>
                  <a:cubicBezTo>
                    <a:pt x="191913" y="320338"/>
                    <a:pt x="320340" y="191912"/>
                    <a:pt x="478762" y="191912"/>
                  </a:cubicBezTo>
                  <a:cubicBezTo>
                    <a:pt x="637184" y="191912"/>
                    <a:pt x="765610" y="320338"/>
                    <a:pt x="765610" y="478759"/>
                  </a:cubicBezTo>
                  <a:close/>
                </a:path>
              </a:pathLst>
            </a:custGeom>
            <a:solidFill>
              <a:srgbClr val="D74B29"/>
            </a:solidFill>
            <a:ln w="492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6B9045E-A091-4863-A38E-A67F1415FD71}"/>
                </a:ext>
              </a:extLst>
            </p:cNvPr>
            <p:cNvSpPr/>
            <p:nvPr/>
          </p:nvSpPr>
          <p:spPr>
            <a:xfrm rot="16200000">
              <a:off x="700811" y="2551409"/>
              <a:ext cx="722830" cy="72283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81EE4EF-2993-4294-8E3B-489FDFFCAC2B}"/>
                </a:ext>
              </a:extLst>
            </p:cNvPr>
            <p:cNvSpPr/>
            <p:nvPr/>
          </p:nvSpPr>
          <p:spPr>
            <a:xfrm rot="16200000">
              <a:off x="678526" y="3722572"/>
              <a:ext cx="722830" cy="72283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0E1A9A2-0000-4515-A6E2-F85A2B10B70E}"/>
                </a:ext>
              </a:extLst>
            </p:cNvPr>
            <p:cNvSpPr/>
            <p:nvPr/>
          </p:nvSpPr>
          <p:spPr>
            <a:xfrm rot="16200000">
              <a:off x="4382057" y="2519034"/>
              <a:ext cx="722830" cy="72283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0942A0E-2700-49A6-806B-D73A3E2D3755}"/>
                </a:ext>
              </a:extLst>
            </p:cNvPr>
            <p:cNvSpPr/>
            <p:nvPr/>
          </p:nvSpPr>
          <p:spPr>
            <a:xfrm rot="16200000">
              <a:off x="4383704" y="5149696"/>
              <a:ext cx="722830" cy="72283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534C363-9B95-44AA-9571-4FB321238D2C}"/>
                </a:ext>
              </a:extLst>
            </p:cNvPr>
            <p:cNvSpPr/>
            <p:nvPr/>
          </p:nvSpPr>
          <p:spPr>
            <a:xfrm rot="16200000">
              <a:off x="673550" y="5147391"/>
              <a:ext cx="722830" cy="72283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5892E3F-F61E-4F06-BD33-E92A144D0A62}"/>
                </a:ext>
              </a:extLst>
            </p:cNvPr>
            <p:cNvSpPr/>
            <p:nvPr/>
          </p:nvSpPr>
          <p:spPr>
            <a:xfrm rot="16200000">
              <a:off x="4382058" y="3792079"/>
              <a:ext cx="722830" cy="72283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DA5997A-ED52-48FC-91FF-261C0E42681A}"/>
                </a:ext>
              </a:extLst>
            </p:cNvPr>
            <p:cNvSpPr/>
            <p:nvPr/>
          </p:nvSpPr>
          <p:spPr>
            <a:xfrm>
              <a:off x="1607087" y="2546939"/>
              <a:ext cx="2444109" cy="906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High Level Advocacy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at global, regional and national level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2A39234-1FAB-41FB-BE3B-BD5024153A34}"/>
                </a:ext>
              </a:extLst>
            </p:cNvPr>
            <p:cNvSpPr/>
            <p:nvPr/>
          </p:nvSpPr>
          <p:spPr>
            <a:xfrm>
              <a:off x="1547875" y="4979990"/>
              <a:ext cx="2663806" cy="1165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Global Guidance on Key and Emerging Issues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Development, dissemination and local customization of Global Thematic Resource Guide 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BF7640-198F-4E89-B95E-FD16F8988A87}"/>
                </a:ext>
              </a:extLst>
            </p:cNvPr>
            <p:cNvSpPr/>
            <p:nvPr/>
          </p:nvSpPr>
          <p:spPr>
            <a:xfrm>
              <a:off x="5311638" y="2459053"/>
              <a:ext cx="2609390" cy="906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Digital E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ngagement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For continuous communication and engagement of communities and young people 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0A28834-E852-4D0B-B520-67F79AB99213}"/>
                </a:ext>
              </a:extLst>
            </p:cNvPr>
            <p:cNvSpPr/>
            <p:nvPr/>
          </p:nvSpPr>
          <p:spPr>
            <a:xfrm>
              <a:off x="1571468" y="3764893"/>
              <a:ext cx="2600864" cy="906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Evidence for Action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Collection of information on knowledge, attitudes and practices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5AF09BB-73DC-465A-9B83-78F90A8BF689}"/>
                </a:ext>
              </a:extLst>
            </p:cNvPr>
            <p:cNvSpPr/>
            <p:nvPr/>
          </p:nvSpPr>
          <p:spPr>
            <a:xfrm>
              <a:off x="5301650" y="3732233"/>
              <a:ext cx="3135781" cy="906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Exchange for Action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Periodic webinars –                                        to be coordinated by RFP and UNICEF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Exchange through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Webplatform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“home” 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3FB126E-43B0-4456-8A1C-13474F82E838}"/>
                </a:ext>
              </a:extLst>
            </p:cNvPr>
            <p:cNvSpPr/>
            <p:nvPr/>
          </p:nvSpPr>
          <p:spPr>
            <a:xfrm>
              <a:off x="5301651" y="5147391"/>
              <a:ext cx="2720966" cy="776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Tracking, monitoring and documentation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the results of the </a:t>
              </a:r>
              <a:r>
                <a:rPr lang="en-US" kern="0" dirty="0">
                  <a:solidFill>
                    <a:srgbClr val="FFFFFF"/>
                  </a:solidFill>
                  <a:latin typeface="Arial" panose="020B0604020202020204"/>
                </a:rPr>
                <a:t>initiative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3FA3897-6E74-4611-AA81-93B46B62C25F}"/>
                </a:ext>
              </a:extLst>
            </p:cNvPr>
            <p:cNvSpPr/>
            <p:nvPr/>
          </p:nvSpPr>
          <p:spPr>
            <a:xfrm>
              <a:off x="804942" y="2494810"/>
              <a:ext cx="47000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C3D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798CFF9-E178-439B-B369-0A9927FE3C31}"/>
                </a:ext>
              </a:extLst>
            </p:cNvPr>
            <p:cNvSpPr/>
            <p:nvPr/>
          </p:nvSpPr>
          <p:spPr>
            <a:xfrm>
              <a:off x="827226" y="3715929"/>
              <a:ext cx="47000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C3D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47294DD-0CA5-47EA-9397-F228506A4061}"/>
                </a:ext>
              </a:extLst>
            </p:cNvPr>
            <p:cNvSpPr/>
            <p:nvPr/>
          </p:nvSpPr>
          <p:spPr>
            <a:xfrm>
              <a:off x="812249" y="5149696"/>
              <a:ext cx="47000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C3D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1B831C9-50F2-4CCC-A1E1-A1A52D67B68E}"/>
                </a:ext>
              </a:extLst>
            </p:cNvPr>
            <p:cNvSpPr/>
            <p:nvPr/>
          </p:nvSpPr>
          <p:spPr>
            <a:xfrm>
              <a:off x="4475921" y="2514315"/>
              <a:ext cx="47000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C3D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19CD43F-FEBC-4C99-B502-417693788FD7}"/>
                </a:ext>
              </a:extLst>
            </p:cNvPr>
            <p:cNvSpPr/>
            <p:nvPr/>
          </p:nvSpPr>
          <p:spPr>
            <a:xfrm>
              <a:off x="4508472" y="3789634"/>
              <a:ext cx="47000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C3D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6DD3ED5-28F3-46AE-90E4-BE2F13634585}"/>
                </a:ext>
              </a:extLst>
            </p:cNvPr>
            <p:cNvSpPr/>
            <p:nvPr/>
          </p:nvSpPr>
          <p:spPr>
            <a:xfrm>
              <a:off x="4490396" y="5167086"/>
              <a:ext cx="470000" cy="70788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C3D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C3D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1095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89C96-11CC-A44D-BF4B-DE43868A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4" y="102208"/>
            <a:ext cx="11732217" cy="907051"/>
          </a:xfrm>
          <a:solidFill>
            <a:srgbClr val="00833E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Apple Braille Pinpoint 8 Dot" pitchFamily="2" charset="0"/>
              </a:rPr>
              <a:t>    Global Thematic Resource Guides for Religious Leaders</a:t>
            </a:r>
            <a:endParaRPr lang="en-IN" sz="3600" dirty="0">
              <a:latin typeface="Apple Braille Pinpoint 8 Dot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E2EE4-9327-44B3-9A05-FEAE27C45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48" y="1241912"/>
            <a:ext cx="4020511" cy="5328389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92EDA93-3B6A-4F35-B8DC-7ED29ACECA0A}"/>
              </a:ext>
            </a:extLst>
          </p:cNvPr>
          <p:cNvGraphicFramePr/>
          <p:nvPr/>
        </p:nvGraphicFramePr>
        <p:xfrm>
          <a:off x="3500584" y="1296350"/>
          <a:ext cx="95873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62589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89C96-11CC-A44D-BF4B-DE43868A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699"/>
            <a:ext cx="11732217" cy="907051"/>
          </a:xfrm>
          <a:solidFill>
            <a:srgbClr val="F26A21"/>
          </a:solidFill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pple Braille Pinpoint 8 Dot" pitchFamily="2" charset="0"/>
              </a:rPr>
              <a:t> Evidence-Informed Communication and Action  </a:t>
            </a:r>
            <a:r>
              <a:rPr lang="en-US" sz="3600" b="1" dirty="0" err="1">
                <a:latin typeface="Apple Braille Pinpoint 8 Dot" pitchFamily="2" charset="0"/>
              </a:rPr>
              <a:t>Eg.</a:t>
            </a:r>
            <a:r>
              <a:rPr lang="en-US" sz="3600" b="1" dirty="0">
                <a:latin typeface="Apple Braille Pinpoint 8 Dot" pitchFamily="2" charset="0"/>
              </a:rPr>
              <a:t> through </a:t>
            </a:r>
            <a:br>
              <a:rPr lang="en-US" sz="3600" b="1" dirty="0">
                <a:latin typeface="Apple Braille Pinpoint 8 Dot" pitchFamily="2" charset="0"/>
              </a:rPr>
            </a:br>
            <a:r>
              <a:rPr lang="en-US" sz="3600" b="1" dirty="0">
                <a:latin typeface="Apple Braille Pinpoint 8 Dot" pitchFamily="2" charset="0"/>
              </a:rPr>
              <a:t>Partnership With Global &amp; American Anthropological Association</a:t>
            </a:r>
            <a:endParaRPr lang="en-IN" sz="3600" dirty="0">
              <a:latin typeface="Apple Braille Pinpoint 8 Dot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61F78-E38D-41B8-9566-1356813F4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0" y="1368902"/>
            <a:ext cx="7255645" cy="2669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F359AB-EC86-41B9-9AC1-22544B61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016" y="1368902"/>
            <a:ext cx="4044202" cy="251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E762BB-7F0F-46D6-81FD-2C452F649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1474"/>
            <a:ext cx="4288430" cy="18766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CE1F3C-D9DC-41C5-A76A-645C7A617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324" y="4181474"/>
            <a:ext cx="3262313" cy="2108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B496E0-7086-49DC-A2ED-92906ACB8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8491" y="4181474"/>
            <a:ext cx="3615142" cy="1681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82D0D5-0A7D-4584-8384-94C7202675DD}"/>
              </a:ext>
            </a:extLst>
          </p:cNvPr>
          <p:cNvSpPr txBox="1"/>
          <p:nvPr/>
        </p:nvSpPr>
        <p:spPr>
          <a:xfrm>
            <a:off x="188320" y="6410325"/>
            <a:ext cx="4220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7"/>
              </a:rPr>
              <a:t>https://www.americananthro.org/COVID-19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B5CC67-DA6C-4A2D-A853-0AF49061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71CF-2512-DC4F-80BD-DF39A63C06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923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A3FAA-9A8D-47CB-8307-59085FB45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9206" y="57575"/>
            <a:ext cx="13901725" cy="161616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pple Braille Pinpoint 8 Dot" pitchFamily="2" charset="0"/>
              </a:rPr>
              <a:t>Leveraging of UNICEF-supported Digital Platforms </a:t>
            </a:r>
            <a:br>
              <a:rPr lang="en-US" dirty="0">
                <a:solidFill>
                  <a:srgbClr val="00B0F0"/>
                </a:solidFill>
                <a:latin typeface="Apple Braille Pinpoint 8 Dot" pitchFamily="2" charset="0"/>
              </a:rPr>
            </a:br>
            <a:endParaRPr lang="en-US" dirty="0">
              <a:solidFill>
                <a:srgbClr val="00B0F0"/>
              </a:solidFill>
              <a:latin typeface="Apple Braille Pinpoint 8 Dot" pitchFamily="2" charset="0"/>
            </a:endParaRP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335F470-BE58-3D45-92C3-3AE1586BF337}"/>
              </a:ext>
            </a:extLst>
          </p:cNvPr>
          <p:cNvSpPr txBox="1">
            <a:spLocks/>
          </p:cNvSpPr>
          <p:nvPr/>
        </p:nvSpPr>
        <p:spPr>
          <a:xfrm>
            <a:off x="148203" y="1355989"/>
            <a:ext cx="4237366" cy="809783"/>
          </a:xfrm>
          <a:prstGeom prst="rect">
            <a:avLst/>
          </a:prstGeom>
          <a:solidFill>
            <a:srgbClr val="00B0F0"/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 pitchFamily="2" charset="0"/>
                <a:ea typeface="+mn-ea"/>
                <a:cs typeface="+mn-cs"/>
              </a:rPr>
              <a:t>Internet of Good Things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760EC91-3C24-F044-B307-715D8273F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-5313844" y="4970434"/>
            <a:ext cx="4880472" cy="3096760"/>
          </a:xfrm>
          <a:ln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200" dirty="0">
                <a:solidFill>
                  <a:schemeClr val="bg1">
                    <a:lumMod val="65000"/>
                    <a:lumOff val="35000"/>
                  </a:schemeClr>
                </a:solidFill>
                <a:latin typeface="Apple Braille Pinpoint 8 Dot" pitchFamily="2" charset="0"/>
              </a:rPr>
              <a:t>Leverage reach of faith community members personally to provide greater depth of information including: </a:t>
            </a:r>
          </a:p>
          <a:p>
            <a:r>
              <a:rPr lang="en-IN" sz="2200" dirty="0">
                <a:solidFill>
                  <a:schemeClr val="bg1">
                    <a:lumMod val="65000"/>
                    <a:lumOff val="35000"/>
                  </a:schemeClr>
                </a:solidFill>
                <a:latin typeface="Apple Braille Pinpoint 8 Dot" pitchFamily="2" charset="0"/>
              </a:rPr>
              <a:t>Culturally adapted Messages for platforms like Facebook, FB Messenger, Chatbots, Twitter, WhatsApp, Instagram, YouTube, WeChat, </a:t>
            </a:r>
            <a:r>
              <a:rPr lang="en-IN" sz="22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pple Braille Pinpoint 8 Dot" pitchFamily="2" charset="0"/>
              </a:rPr>
              <a:t>Tik</a:t>
            </a:r>
            <a:r>
              <a:rPr lang="en-IN" sz="2200" dirty="0">
                <a:solidFill>
                  <a:schemeClr val="bg1">
                    <a:lumMod val="65000"/>
                    <a:lumOff val="35000"/>
                  </a:schemeClr>
                </a:solidFill>
                <a:latin typeface="Apple Braille Pinpoint 8 Dot" pitchFamily="2" charset="0"/>
              </a:rPr>
              <a:t> Tok</a:t>
            </a:r>
          </a:p>
          <a:p>
            <a:r>
              <a:rPr lang="en-IN" sz="2200" dirty="0">
                <a:solidFill>
                  <a:schemeClr val="bg1">
                    <a:lumMod val="65000"/>
                    <a:lumOff val="35000"/>
                  </a:schemeClr>
                </a:solidFill>
                <a:latin typeface="Apple Braille Pinpoint 8 Dot" pitchFamily="2" charset="0"/>
              </a:rPr>
              <a:t>IOGT, U-Report, Voices of Youth</a:t>
            </a:r>
          </a:p>
          <a:p>
            <a:endParaRPr lang="en-GB" sz="2200" dirty="0">
              <a:solidFill>
                <a:schemeClr val="bg1">
                  <a:lumMod val="65000"/>
                  <a:lumOff val="35000"/>
                </a:schemeClr>
              </a:solidFill>
              <a:latin typeface="Apple Braille Pinpoint 8 Dot" pitchFamily="2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36BB303-7641-9C48-B99B-DA81B7B97E0E}"/>
              </a:ext>
            </a:extLst>
          </p:cNvPr>
          <p:cNvSpPr/>
          <p:nvPr/>
        </p:nvSpPr>
        <p:spPr>
          <a:xfrm>
            <a:off x="0" y="5574495"/>
            <a:ext cx="11736280" cy="1348353"/>
          </a:xfrm>
          <a:prstGeom prst="rightArrow">
            <a:avLst/>
          </a:prstGeom>
          <a:solidFill>
            <a:srgbClr val="5FD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8F9327-9A18-D646-9653-A89951C5ACC7}"/>
              </a:ext>
            </a:extLst>
          </p:cNvPr>
          <p:cNvSpPr txBox="1"/>
          <p:nvPr/>
        </p:nvSpPr>
        <p:spPr>
          <a:xfrm>
            <a:off x="148203" y="5935852"/>
            <a:ext cx="11305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 pitchFamily="2" charset="0"/>
                <a:ea typeface="+mn-ea"/>
                <a:cs typeface="+mn-cs"/>
              </a:rPr>
              <a:t>Plan for reaching the largest target audience through Broadcast, Radio, Print, and Social Media platforms such as                  </a:t>
            </a:r>
            <a:r>
              <a:rPr kumimoji="0" lang="en-I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 pitchFamily="2" charset="0"/>
                <a:ea typeface="+mn-ea"/>
                <a:cs typeface="+mn-cs"/>
              </a:rPr>
              <a:t>Tik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 pitchFamily="2" charset="0"/>
                <a:ea typeface="+mn-ea"/>
                <a:cs typeface="+mn-cs"/>
              </a:rPr>
              <a:t> Tok, U-Report, IOGT and Chatbots on Covid-19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 pitchFamily="2" charset="0"/>
                <a:ea typeface="+mn-ea"/>
                <a:cs typeface="+mn-cs"/>
              </a:rPr>
            </a:b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Braille Pinpoint 8 Dot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Braille Pinpoint 8 Dot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7D159-C946-4830-9F3C-F9DEAFAF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15" y="2275749"/>
            <a:ext cx="2446149" cy="3533327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67132BB-31DC-4C44-A35A-2DF3880E3D1D}"/>
              </a:ext>
            </a:extLst>
          </p:cNvPr>
          <p:cNvSpPr txBox="1">
            <a:spLocks/>
          </p:cNvSpPr>
          <p:nvPr/>
        </p:nvSpPr>
        <p:spPr>
          <a:xfrm>
            <a:off x="4473108" y="1355989"/>
            <a:ext cx="4890522" cy="809783"/>
          </a:xfrm>
          <a:prstGeom prst="rect">
            <a:avLst/>
          </a:prstGeom>
          <a:solidFill>
            <a:srgbClr val="00B0F0"/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Braille Pinpoint 8 Dot" pitchFamily="2" charset="0"/>
                <a:ea typeface="+mn-ea"/>
                <a:cs typeface="+mn-cs"/>
              </a:rPr>
              <a:t>U-Report Faith Reporters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528C15-4CF7-4F95-8F50-1D0479FEC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945" y="2468366"/>
            <a:ext cx="2983287" cy="3340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B5418B-773F-41AD-92F3-A48A647FC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1169" y="1197798"/>
            <a:ext cx="2651759" cy="1935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A0C47C-4B13-424F-A23F-ACB372EE8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377" y="4182891"/>
            <a:ext cx="2340542" cy="1713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9B2FB2-FFCD-4E6C-A961-D33A5DC21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1169" y="2802693"/>
            <a:ext cx="2501740" cy="16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7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A3FAA-9A8D-47CB-8307-59085FB45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4" y="797774"/>
            <a:ext cx="5936192" cy="100842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AEEF"/>
                </a:solidFill>
                <a:latin typeface="Apple Braille Pinpoint 8 Dot" pitchFamily="2" charset="0"/>
              </a:rPr>
              <a:t>Faith Leaders Messaging on COVID-19</a:t>
            </a:r>
            <a:br>
              <a:rPr lang="en-US" dirty="0">
                <a:solidFill>
                  <a:srgbClr val="00AEEF"/>
                </a:solidFill>
                <a:latin typeface="Apple Braille Pinpoint 8 Dot" pitchFamily="2" charset="0"/>
              </a:rPr>
            </a:br>
            <a:endParaRPr lang="en-US" dirty="0">
              <a:solidFill>
                <a:srgbClr val="00AEEF"/>
              </a:solidFill>
              <a:latin typeface="Apple Braille Pinpoint 8 Dot" pitchFamily="2" charset="0"/>
            </a:endParaRPr>
          </a:p>
        </p:txBody>
      </p:sp>
      <p:pic>
        <p:nvPicPr>
          <p:cNvPr id="8198" name="Picture 6" descr="NEW INSTAGRAM LOGO 2020 PNG">
            <a:extLst>
              <a:ext uri="{FF2B5EF4-FFF2-40B4-BE49-F238E27FC236}">
                <a16:creationId xmlns:a16="http://schemas.microsoft.com/office/drawing/2014/main" id="{D2DDFCB6-8709-484C-A88B-3DB53D72D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6" y="5372140"/>
            <a:ext cx="1117058" cy="11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ile:Twitter Logo Mini.svg - Wikimedia Commons">
            <a:extLst>
              <a:ext uri="{FF2B5EF4-FFF2-40B4-BE49-F238E27FC236}">
                <a16:creationId xmlns:a16="http://schemas.microsoft.com/office/drawing/2014/main" id="{67489964-069E-734E-BEB2-C8F86222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6" y="2712123"/>
            <a:ext cx="1116025" cy="11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File:Facebook Logo (2019).png - Wikimedia Commons">
            <a:extLst>
              <a:ext uri="{FF2B5EF4-FFF2-40B4-BE49-F238E27FC236}">
                <a16:creationId xmlns:a16="http://schemas.microsoft.com/office/drawing/2014/main" id="{217B5C31-1383-9D4E-A62E-2168F1AC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6" y="4017156"/>
            <a:ext cx="1116025" cy="11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AF5304-6911-5B4F-9D6F-5CACF5AD3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339" y="1806195"/>
            <a:ext cx="9520437" cy="5055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AECC9C-C359-5441-9125-DAB03B231741}"/>
              </a:ext>
            </a:extLst>
          </p:cNvPr>
          <p:cNvSpPr/>
          <p:nvPr/>
        </p:nvSpPr>
        <p:spPr>
          <a:xfrm>
            <a:off x="5780868" y="1999281"/>
            <a:ext cx="2145663" cy="23346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196" name="Picture 4" descr="Love the Whatsapp Logo | Logo images, Logo icons">
            <a:extLst>
              <a:ext uri="{FF2B5EF4-FFF2-40B4-BE49-F238E27FC236}">
                <a16:creationId xmlns:a16="http://schemas.microsoft.com/office/drawing/2014/main" id="{3325AE4B-34A3-8A48-830A-AB519A70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895" y="2354251"/>
            <a:ext cx="1350605" cy="138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ouTube (channel) - Wikipedia">
            <a:extLst>
              <a:ext uri="{FF2B5EF4-FFF2-40B4-BE49-F238E27FC236}">
                <a16:creationId xmlns:a16="http://schemas.microsoft.com/office/drawing/2014/main" id="{0A3ECE81-560B-4F00-A8C8-CDF715236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3979" r="7715" b="13785"/>
          <a:stretch/>
        </p:blipFill>
        <p:spPr bwMode="auto">
          <a:xfrm>
            <a:off x="465748" y="1609198"/>
            <a:ext cx="1224512" cy="10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3727F-FDBD-4FE4-B42B-A74BC7FA2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625" y="342759"/>
            <a:ext cx="3081151" cy="1288120"/>
          </a:xfrm>
          <a:prstGeom prst="rect">
            <a:avLst/>
          </a:prstGeom>
        </p:spPr>
      </p:pic>
      <p:pic>
        <p:nvPicPr>
          <p:cNvPr id="5130" name="Picture 10" descr="What Is TikTok?">
            <a:extLst>
              <a:ext uri="{FF2B5EF4-FFF2-40B4-BE49-F238E27FC236}">
                <a16:creationId xmlns:a16="http://schemas.microsoft.com/office/drawing/2014/main" id="{5C3C728B-8DBD-4BE8-A870-C15E8C5EE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52" y="4044986"/>
            <a:ext cx="1174796" cy="76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U-Report Global (@UReportGlobal) | Twitter">
            <a:extLst>
              <a:ext uri="{FF2B5EF4-FFF2-40B4-BE49-F238E27FC236}">
                <a16:creationId xmlns:a16="http://schemas.microsoft.com/office/drawing/2014/main" id="{8835D368-CEF6-47D4-A509-395C614F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834" y="2541871"/>
            <a:ext cx="1007697" cy="10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UNICEF's Voice of Youth Blogging Internship 2017 - Mladiinfo">
            <a:extLst>
              <a:ext uri="{FF2B5EF4-FFF2-40B4-BE49-F238E27FC236}">
                <a16:creationId xmlns:a16="http://schemas.microsoft.com/office/drawing/2014/main" id="{5EE027BA-853D-45A4-AE4B-24601AAB7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66" y="635636"/>
            <a:ext cx="1649459" cy="82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Messenger">
            <a:extLst>
              <a:ext uri="{FF2B5EF4-FFF2-40B4-BE49-F238E27FC236}">
                <a16:creationId xmlns:a16="http://schemas.microsoft.com/office/drawing/2014/main" id="{53F1BE8A-FCFD-415A-B4B5-478AE29D3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5" r="18837"/>
          <a:stretch/>
        </p:blipFill>
        <p:spPr bwMode="auto">
          <a:xfrm>
            <a:off x="6918834" y="4020703"/>
            <a:ext cx="954758" cy="81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577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89C96-11CC-A44D-BF4B-DE43868A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91" y="132790"/>
            <a:ext cx="11732217" cy="907051"/>
          </a:xfrm>
          <a:solidFill>
            <a:srgbClr val="FFC20E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Apple Braille Pinpoint 8 Dot" pitchFamily="2" charset="0"/>
              </a:rPr>
              <a:t> </a:t>
            </a:r>
            <a:r>
              <a:rPr lang="en-US" b="1" dirty="0">
                <a:latin typeface="Apple Braille Pinpoint 8 Dot" pitchFamily="2" charset="0"/>
              </a:rPr>
              <a:t>Tracking, Monitoring &amp; Documentation of Campaign</a:t>
            </a:r>
            <a:br>
              <a:rPr lang="en-US" sz="3600" b="1" dirty="0">
                <a:latin typeface="Apple Braille Pinpoint 8 Dot" pitchFamily="2" charset="0"/>
              </a:rPr>
            </a:br>
            <a:r>
              <a:rPr lang="en-US" sz="2400" dirty="0">
                <a:solidFill>
                  <a:srgbClr val="000000"/>
                </a:solidFill>
                <a:latin typeface="Garamond" panose="020F0502020204030204"/>
              </a:rPr>
              <a:t>Country, region, religion and targeted community where applicable</a:t>
            </a:r>
            <a:endParaRPr lang="en-IN" sz="2400" dirty="0">
              <a:latin typeface="Apple Braille Pinpoint 8 Dot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B5CC67-DA6C-4A2D-A853-0AF49061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71CF-2512-DC4F-80BD-DF39A63C06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3FB950-B2F1-4B2F-BE74-344D7C404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45" y="3997868"/>
            <a:ext cx="2423027" cy="2819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BEBC3-0605-4403-883D-CBA703160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46" y="1482570"/>
            <a:ext cx="2357222" cy="245351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1E0F688-61C9-4B4B-8A2F-943F333F6238}"/>
              </a:ext>
            </a:extLst>
          </p:cNvPr>
          <p:cNvGraphicFramePr/>
          <p:nvPr/>
        </p:nvGraphicFramePr>
        <p:xfrm>
          <a:off x="2702472" y="1180730"/>
          <a:ext cx="9396761" cy="556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86119D9-25B7-4F2D-85BF-B0427D4C7A8A}"/>
              </a:ext>
            </a:extLst>
          </p:cNvPr>
          <p:cNvSpPr txBox="1"/>
          <p:nvPr/>
        </p:nvSpPr>
        <p:spPr>
          <a:xfrm>
            <a:off x="3019024" y="184648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3844D-9253-4AF0-9BA2-A7D9CD04AD05}"/>
              </a:ext>
            </a:extLst>
          </p:cNvPr>
          <p:cNvSpPr txBox="1"/>
          <p:nvPr/>
        </p:nvSpPr>
        <p:spPr>
          <a:xfrm>
            <a:off x="3323824" y="3069681"/>
            <a:ext cx="4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91D09F-F3CC-495A-B828-7B4704DB1F33}"/>
              </a:ext>
            </a:extLst>
          </p:cNvPr>
          <p:cNvSpPr txBox="1"/>
          <p:nvPr/>
        </p:nvSpPr>
        <p:spPr>
          <a:xfrm>
            <a:off x="3571961" y="406821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EA779-0329-43CE-A846-78CE92904547}"/>
              </a:ext>
            </a:extLst>
          </p:cNvPr>
          <p:cNvSpPr txBox="1"/>
          <p:nvPr/>
        </p:nvSpPr>
        <p:spPr>
          <a:xfrm>
            <a:off x="3323824" y="50636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t>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13C208-B60B-4528-90C8-AF91A9B82A32}"/>
              </a:ext>
            </a:extLst>
          </p:cNvPr>
          <p:cNvSpPr txBox="1"/>
          <p:nvPr/>
        </p:nvSpPr>
        <p:spPr>
          <a:xfrm>
            <a:off x="3019024" y="590349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t>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665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03C9F2-BE2B-493A-9CB0-511F7531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536" y="1285303"/>
            <a:ext cx="3243928" cy="108947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6AF5468-8349-42DB-BB01-C10B715FC4D7}"/>
              </a:ext>
            </a:extLst>
          </p:cNvPr>
          <p:cNvGraphicFramePr/>
          <p:nvPr/>
        </p:nvGraphicFramePr>
        <p:xfrm>
          <a:off x="1878633" y="839864"/>
          <a:ext cx="8776747" cy="5768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Faith and Positive Change for Children, Families &amp; Communities</a:t>
            </a:r>
          </a:p>
        </p:txBody>
      </p:sp>
      <p:pic>
        <p:nvPicPr>
          <p:cNvPr id="8" name="Google Shape;159;p21">
            <a:extLst>
              <a:ext uri="{FF2B5EF4-FFF2-40B4-BE49-F238E27FC236}">
                <a16:creationId xmlns:a16="http://schemas.microsoft.com/office/drawing/2014/main" id="{98DFF8F2-54C6-42E6-A4F9-98334897BDA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9717" y="3429000"/>
            <a:ext cx="2896394" cy="9333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6EB21-F723-43E0-9E56-4E74B2E9634D}"/>
              </a:ext>
            </a:extLst>
          </p:cNvPr>
          <p:cNvSpPr txBox="1"/>
          <p:nvPr/>
        </p:nvSpPr>
        <p:spPr>
          <a:xfrm>
            <a:off x="7553074" y="4467820"/>
            <a:ext cx="1897633" cy="189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Knowledge leadership on Evidence on Faith &amp; Dev. 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Convenors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Int’l Faith-Based NGO Partners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291CF-4F9C-42B2-A83A-C10625E93D80}"/>
              </a:ext>
            </a:extLst>
          </p:cNvPr>
          <p:cNvSpPr txBox="1"/>
          <p:nvPr/>
        </p:nvSpPr>
        <p:spPr>
          <a:xfrm>
            <a:off x="5361392" y="1060773"/>
            <a:ext cx="204437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-Inter-faith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convenors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Global, Regional and CO level :</a:t>
            </a: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Religious Leaders, Inter-Faith C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ouncils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Local Faith Communities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CC3A07-453E-4194-B00B-7984AE1D08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436" y="3429000"/>
            <a:ext cx="2896394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A99E9-F1DA-427E-9D08-5745C345BA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234" y="584775"/>
            <a:ext cx="4405339" cy="15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AE18D-F349-6C4C-88CF-3F015968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05218" cy="1325563"/>
          </a:xfrm>
        </p:spPr>
        <p:txBody>
          <a:bodyPr/>
          <a:lstStyle/>
          <a:p>
            <a:r>
              <a:rPr lang="en-US" b="1" dirty="0"/>
              <a:t>7 Joint Webinars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C2FB4D-D030-A44B-8631-BD647D7E4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367540"/>
              </p:ext>
            </p:extLst>
          </p:nvPr>
        </p:nvGraphicFramePr>
        <p:xfrm>
          <a:off x="1033668" y="1928183"/>
          <a:ext cx="10515600" cy="445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">
                  <a:extLst>
                    <a:ext uri="{9D8B030D-6E8A-4147-A177-3AD203B41FA5}">
                      <a16:colId xmlns:a16="http://schemas.microsoft.com/office/drawing/2014/main" val="2349149754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45166414"/>
                    </a:ext>
                  </a:extLst>
                </a:gridCol>
                <a:gridCol w="4629150">
                  <a:extLst>
                    <a:ext uri="{9D8B030D-6E8A-4147-A177-3AD203B41FA5}">
                      <a16:colId xmlns:a16="http://schemas.microsoft.com/office/drawing/2014/main" val="4049969905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1617492047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094728355"/>
                    </a:ext>
                  </a:extLst>
                </a:gridCol>
              </a:tblGrid>
              <a:tr h="55659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Participants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826171"/>
                  </a:ext>
                </a:extLst>
              </a:tr>
              <a:tr h="556591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East Asia and the Pacific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799084"/>
                  </a:ext>
                </a:extLst>
              </a:tr>
              <a:tr h="556591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21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East and Southern Africa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225749"/>
                  </a:ext>
                </a:extLst>
              </a:tr>
              <a:tr h="556591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22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West and Central Africa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036583"/>
                  </a:ext>
                </a:extLst>
              </a:tr>
              <a:tr h="556591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Latin America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Spanish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001695"/>
                  </a:ext>
                </a:extLst>
              </a:tr>
              <a:tr h="556591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Caribbean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802013"/>
                  </a:ext>
                </a:extLst>
              </a:tr>
              <a:tr h="556591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South 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413782"/>
                  </a:ext>
                </a:extLst>
              </a:tr>
              <a:tr h="556591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21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Middle East and North Africa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Arabic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449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F33C786-8C4C-F844-B50E-539552C00224}"/>
              </a:ext>
            </a:extLst>
          </p:cNvPr>
          <p:cNvSpPr txBox="1"/>
          <p:nvPr/>
        </p:nvSpPr>
        <p:spPr>
          <a:xfrm>
            <a:off x="9899373" y="6380911"/>
            <a:ext cx="164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694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5752E6-7B08-A04A-AA83-DA40F48A8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567" y="236104"/>
            <a:ext cx="4530951" cy="15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99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4E0F-EC48-4538-AA6C-85D65DEBB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242" y="269445"/>
            <a:ext cx="10363200" cy="506413"/>
          </a:xfrm>
        </p:spPr>
        <p:txBody>
          <a:bodyPr>
            <a:noAutofit/>
          </a:bodyPr>
          <a:lstStyle/>
          <a:p>
            <a:r>
              <a:rPr lang="en-US" sz="3200" dirty="0"/>
              <a:t>Examples of Faith-in-Action   COVID-19 Response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D65A8-FBB8-46CC-B8DD-40C923524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856" y="1137227"/>
            <a:ext cx="11521013" cy="3492500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ts val="2200"/>
              </a:lnSpc>
            </a:pPr>
            <a:r>
              <a:rPr lang="en-US" sz="8000" dirty="0"/>
              <a:t>National Days of Prayer</a:t>
            </a:r>
          </a:p>
          <a:p>
            <a:pPr lvl="0">
              <a:lnSpc>
                <a:spcPts val="2200"/>
              </a:lnSpc>
            </a:pPr>
            <a:r>
              <a:rPr lang="en-US" sz="8000" dirty="0"/>
              <a:t>Monthly inter-faith devotionals promoting “culture of care”</a:t>
            </a:r>
          </a:p>
          <a:p>
            <a:pPr>
              <a:lnSpc>
                <a:spcPts val="2200"/>
              </a:lnSpc>
            </a:pPr>
            <a:r>
              <a:rPr lang="en-US" sz="8000" dirty="0"/>
              <a:t>Coordinated Advocacy Statements from Senior leaders, Letter to Faith Communities </a:t>
            </a:r>
          </a:p>
          <a:p>
            <a:pPr lvl="0">
              <a:lnSpc>
                <a:spcPts val="2200"/>
              </a:lnSpc>
            </a:pPr>
            <a:r>
              <a:rPr lang="en-US" sz="8000" dirty="0"/>
              <a:t>Increase access to information:</a:t>
            </a:r>
          </a:p>
          <a:p>
            <a:pPr lvl="0">
              <a:lnSpc>
                <a:spcPts val="2200"/>
              </a:lnSpc>
            </a:pPr>
            <a:r>
              <a:rPr lang="en-US" sz="8000" dirty="0"/>
              <a:t>Joint Media awareness raising</a:t>
            </a:r>
          </a:p>
          <a:p>
            <a:pPr>
              <a:lnSpc>
                <a:spcPts val="2200"/>
              </a:lnSpc>
            </a:pPr>
            <a:r>
              <a:rPr lang="en-US" sz="8000" dirty="0"/>
              <a:t>Multi-media communication by inter-faith network</a:t>
            </a:r>
          </a:p>
          <a:p>
            <a:pPr lvl="0">
              <a:lnSpc>
                <a:spcPts val="2200"/>
              </a:lnSpc>
            </a:pPr>
            <a:r>
              <a:rPr lang="en-US" sz="8000" dirty="0"/>
              <a:t>Development and dissemination of thematic awareness-raising materials</a:t>
            </a:r>
          </a:p>
          <a:p>
            <a:pPr lvl="0">
              <a:lnSpc>
                <a:spcPts val="2200"/>
              </a:lnSpc>
            </a:pPr>
            <a:r>
              <a:rPr lang="en-US" sz="8000" dirty="0"/>
              <a:t>Fund-raising drives and distribution of basic supplies </a:t>
            </a:r>
          </a:p>
          <a:p>
            <a:pPr lvl="0">
              <a:lnSpc>
                <a:spcPts val="2200"/>
              </a:lnSpc>
            </a:pPr>
            <a:r>
              <a:rPr lang="en-US" sz="8000" dirty="0"/>
              <a:t>Healthcare assistance</a:t>
            </a:r>
          </a:p>
          <a:p>
            <a:pPr lvl="0">
              <a:lnSpc>
                <a:spcPts val="2200"/>
              </a:lnSpc>
            </a:pPr>
            <a:r>
              <a:rPr lang="en-US" sz="8000" dirty="0"/>
              <a:t>Mitigation of inter-faith conflict</a:t>
            </a:r>
          </a:p>
          <a:p>
            <a:pPr lvl="0">
              <a:lnSpc>
                <a:spcPts val="2200"/>
              </a:lnSpc>
            </a:pPr>
            <a:r>
              <a:rPr lang="en-US" sz="8000" dirty="0"/>
              <a:t>Refugee Asylum</a:t>
            </a:r>
          </a:p>
          <a:p>
            <a:pPr lvl="0">
              <a:lnSpc>
                <a:spcPts val="2200"/>
              </a:lnSpc>
            </a:pPr>
            <a:r>
              <a:rPr lang="en-US" sz="8000" dirty="0"/>
              <a:t>Assistance for mental health</a:t>
            </a:r>
          </a:p>
          <a:p>
            <a:pPr>
              <a:lnSpc>
                <a:spcPts val="2200"/>
              </a:lnSpc>
            </a:pPr>
            <a:r>
              <a:rPr lang="en-US" sz="8000" dirty="0"/>
              <a:t>Partnership with civil society</a:t>
            </a:r>
          </a:p>
          <a:p>
            <a:pPr>
              <a:lnSpc>
                <a:spcPts val="2200"/>
              </a:lnSpc>
            </a:pPr>
            <a:r>
              <a:rPr lang="en-US" sz="8000" dirty="0"/>
              <a:t>Youth Peer Support to affected youth</a:t>
            </a:r>
          </a:p>
          <a:p>
            <a:endParaRPr lang="en-US" sz="8000" dirty="0"/>
          </a:p>
          <a:p>
            <a:pPr lvl="0"/>
            <a:endParaRPr lang="en-US" sz="5600" b="1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64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4E0F-EC48-4538-AA6C-85D65DEBB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241" y="269445"/>
            <a:ext cx="11613377" cy="506413"/>
          </a:xfrm>
        </p:spPr>
        <p:txBody>
          <a:bodyPr>
            <a:noAutofit/>
          </a:bodyPr>
          <a:lstStyle/>
          <a:p>
            <a:r>
              <a:rPr lang="en-US" sz="3600" b="1" dirty="0"/>
              <a:t>Main Issues and Challenges</a:t>
            </a:r>
            <a:r>
              <a:rPr lang="en-US" sz="3200" dirty="0"/>
              <a:t>:  COVID-19 Response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D65A8-FBB8-46CC-B8DD-40C923524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606" y="1478973"/>
            <a:ext cx="11521013" cy="3492500"/>
          </a:xfrm>
        </p:spPr>
        <p:txBody>
          <a:bodyPr>
            <a:normAutofit/>
          </a:bodyPr>
          <a:lstStyle/>
          <a:p>
            <a:pPr lvl="0"/>
            <a:endParaRPr lang="en-US" sz="5600" b="1" dirty="0"/>
          </a:p>
          <a:p>
            <a:pPr lvl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87969-8EFA-4B5C-B62F-64213C7FA472}"/>
              </a:ext>
            </a:extLst>
          </p:cNvPr>
          <p:cNvSpPr txBox="1"/>
          <p:nvPr/>
        </p:nvSpPr>
        <p:spPr>
          <a:xfrm>
            <a:off x="655782" y="1650531"/>
            <a:ext cx="1153621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Resistance against closing houses of worship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Practicing Physical Distancing within vulnerable groups including refugee/migrant camps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Rumours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Misinformation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Inter-personal violence / Conflicts linked to food 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abuse from men in households against women and children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Confusion about how to live in this “new normal”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30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4E0F-EC48-4538-AA6C-85D65DEBB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241" y="269445"/>
            <a:ext cx="11613377" cy="506413"/>
          </a:xfrm>
        </p:spPr>
        <p:txBody>
          <a:bodyPr>
            <a:noAutofit/>
          </a:bodyPr>
          <a:lstStyle/>
          <a:p>
            <a:r>
              <a:rPr lang="en-US" sz="3600" b="1" dirty="0"/>
              <a:t>Priority Needs and Asks</a:t>
            </a:r>
            <a:r>
              <a:rPr lang="en-US" sz="3200" dirty="0"/>
              <a:t>:  COVID-19 Response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D65A8-FBB8-46CC-B8DD-40C923524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606" y="1478973"/>
            <a:ext cx="11521013" cy="3492500"/>
          </a:xfrm>
        </p:spPr>
        <p:txBody>
          <a:bodyPr>
            <a:normAutofit/>
          </a:bodyPr>
          <a:lstStyle/>
          <a:p>
            <a:pPr lvl="0"/>
            <a:endParaRPr lang="en-US" sz="5600" b="1" dirty="0"/>
          </a:p>
          <a:p>
            <a:pPr lvl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87969-8EFA-4B5C-B62F-64213C7FA472}"/>
              </a:ext>
            </a:extLst>
          </p:cNvPr>
          <p:cNvSpPr txBox="1"/>
          <p:nvPr/>
        </p:nvSpPr>
        <p:spPr>
          <a:xfrm>
            <a:off x="535709" y="1336495"/>
            <a:ext cx="1153621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Assistance in appropriate messaging</a:t>
            </a:r>
            <a:r>
              <a:rPr lang="en-US" sz="2800" dirty="0"/>
              <a:t> that can be contextualized</a:t>
            </a:r>
          </a:p>
          <a:p>
            <a:pPr lvl="0"/>
            <a:endParaRPr lang="en-US" sz="1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Balanced messaging </a:t>
            </a:r>
            <a:r>
              <a:rPr lang="en-US" sz="2800" dirty="0"/>
              <a:t>with incorporation of both science and religious teachings - supported by religious scholars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Access to resources for outreach activities</a:t>
            </a:r>
            <a:r>
              <a:rPr lang="en-US" sz="2800" dirty="0"/>
              <a:t>  - Platform of resources to help respond quickly to those in need</a:t>
            </a:r>
          </a:p>
          <a:p>
            <a:pPr lvl="0"/>
            <a:endParaRPr lang="en-US" sz="1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Mobilization of psychological services </a:t>
            </a:r>
            <a:r>
              <a:rPr lang="en-US" sz="2800" dirty="0"/>
              <a:t>for children, women and other vulnerable groups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Increase national efforts </a:t>
            </a:r>
            <a:r>
              <a:rPr lang="en-US" sz="2800" dirty="0"/>
              <a:t>with more systematic collaboration between national and sub-national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Support for inclusion of less established faith and traditional groups</a:t>
            </a:r>
            <a:r>
              <a:rPr lang="en-US" sz="2800" dirty="0"/>
              <a:t>  </a:t>
            </a:r>
          </a:p>
          <a:p>
            <a:pPr lvl="0"/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988C4E4-A202-4028-AE4E-3882E9D23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192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4BB90-C6C0-4C4D-9245-75B0475E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70100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FDD96-4462-384D-95BB-202327B49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3200" dirty="0"/>
              <a:t>Roll out of the initiative at the regional and country level</a:t>
            </a:r>
          </a:p>
          <a:p>
            <a:pPr lvl="1"/>
            <a:r>
              <a:rPr lang="en-US" dirty="0"/>
              <a:t>Finalization, dissemination and adaptation of guidance documents</a:t>
            </a:r>
          </a:p>
          <a:p>
            <a:pPr lvl="1"/>
            <a:r>
              <a:rPr lang="en-US" dirty="0"/>
              <a:t>Development of action plan</a:t>
            </a:r>
          </a:p>
          <a:p>
            <a:pPr lvl="2"/>
            <a:r>
              <a:rPr lang="en-US" dirty="0"/>
              <a:t>Engagement of Interfaith Youth Networks in digital platforms</a:t>
            </a:r>
          </a:p>
          <a:p>
            <a:pPr lvl="2"/>
            <a:r>
              <a:rPr lang="en-US" dirty="0"/>
              <a:t>Regular webinars</a:t>
            </a:r>
          </a:p>
          <a:p>
            <a:pPr lvl="1"/>
            <a:r>
              <a:rPr lang="en-US" dirty="0"/>
              <a:t>Systematic engagement and involvement of the FBOs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F8E52-9E59-FD4C-A80F-2A00648B7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434" y="530224"/>
            <a:ext cx="4689983" cy="16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0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95612"/>
            <a:ext cx="12192000" cy="5762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394"/>
            <a:ext cx="12192000" cy="1077218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UNICEF Global Consultative Workshop on Faith for SBCC Initiative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Bangkok, Thailand  July, 2018</a:t>
            </a:r>
          </a:p>
        </p:txBody>
      </p:sp>
    </p:spTree>
    <p:extLst>
      <p:ext uri="{BB962C8B-B14F-4D97-AF65-F5344CB8AC3E}">
        <p14:creationId xmlns:p14="http://schemas.microsoft.com/office/powerpoint/2010/main" val="869789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BDA0D3-77DF-40A1-8760-197B1B396EC5}"/>
              </a:ext>
            </a:extLst>
          </p:cNvPr>
          <p:cNvSpPr txBox="1"/>
          <p:nvPr/>
        </p:nvSpPr>
        <p:spPr>
          <a:xfrm>
            <a:off x="1325752" y="166373"/>
            <a:ext cx="101718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FPCC Advisory Group of International FBOs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(not all agencies in the group are visually represented)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67046-1968-49FF-9C0A-7B143ABD0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13" y="1276060"/>
            <a:ext cx="3208211" cy="850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DA4F0F-6411-46EC-B2AC-71AFC1CCF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98" y="4559806"/>
            <a:ext cx="1776545" cy="2015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2E79FC-F1C0-429B-8CF3-9E969F3BE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256" y="4029007"/>
            <a:ext cx="3136451" cy="828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D282D-034D-4570-ACD4-8E60BFB89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635" y="2459883"/>
            <a:ext cx="1895475" cy="287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AB4F4-A39B-42B3-98E7-65D0CFF8F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799" y="5532249"/>
            <a:ext cx="2375637" cy="954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80CBE-88B3-4091-9D30-1B0AA05F3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116" y="3049538"/>
            <a:ext cx="4133622" cy="655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06056C-28E2-465C-AB36-9B38785D5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7375" y="1372681"/>
            <a:ext cx="3208211" cy="1178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EC7523-6A1F-47B7-9367-1D6D455668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7670" y="1195005"/>
            <a:ext cx="2107033" cy="2048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AEFC63-4A3E-475B-B478-B28AF0FC26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6360" y="3898158"/>
            <a:ext cx="1695646" cy="16691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F1E28F-F552-409E-872C-532BC882D8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889" y="2418247"/>
            <a:ext cx="1773173" cy="1918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BA1D12-3AE2-4083-BC37-012F47D052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8763" y="5206192"/>
            <a:ext cx="2578169" cy="117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9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4B571244-859B-47A2-9D68-DCB30870242B}"/>
              </a:ext>
            </a:extLst>
          </p:cNvPr>
          <p:cNvSpPr/>
          <p:nvPr/>
        </p:nvSpPr>
        <p:spPr>
          <a:xfrm>
            <a:off x="1176160" y="991029"/>
            <a:ext cx="9391650" cy="48387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8394"/>
            <a:ext cx="12192000" cy="584775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Rocks in 6 Focal Countries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5518"/>
          <a:stretch/>
        </p:blipFill>
        <p:spPr>
          <a:xfrm rot="19431617" flipV="1">
            <a:off x="4056665" y="4911925"/>
            <a:ext cx="1992896" cy="139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6666"/>
          <a:stretch/>
        </p:blipFill>
        <p:spPr>
          <a:xfrm rot="19276228">
            <a:off x="3808637" y="233109"/>
            <a:ext cx="3463637" cy="2424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117" t="1656" r="3444" b="2587"/>
          <a:stretch/>
        </p:blipFill>
        <p:spPr>
          <a:xfrm rot="17887361">
            <a:off x="412869" y="1218612"/>
            <a:ext cx="1850233" cy="1218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19" b="84207" l="12509" r="86755">
                        <a14:backgroundMark x1="53261" y1="49855" x2="53261" y2="49855"/>
                      </a14:backgroundRemoval>
                    </a14:imgEffect>
                  </a14:imgLayer>
                </a14:imgProps>
              </a:ext>
            </a:extLst>
          </a:blip>
          <a:srcRect l="3228" t="4796" r="3965" b="6970"/>
          <a:stretch/>
        </p:blipFill>
        <p:spPr>
          <a:xfrm rot="21224202">
            <a:off x="-173099" y="3115450"/>
            <a:ext cx="3594577" cy="2563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98363">
            <a:off x="9516812" y="1694351"/>
            <a:ext cx="1340221" cy="1581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931" b="87475" l="12226" r="88110"/>
                    </a14:imgEffect>
                  </a14:imgLayer>
                </a14:imgProps>
              </a:ext>
            </a:extLst>
          </a:blip>
          <a:srcRect l="2741" t="4738" r="2405" b="3332"/>
          <a:stretch/>
        </p:blipFill>
        <p:spPr>
          <a:xfrm rot="20339655">
            <a:off x="7432740" y="3894512"/>
            <a:ext cx="3297383" cy="23968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36752" y="2509247"/>
            <a:ext cx="229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Sudan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38414" y="1377995"/>
            <a:ext cx="229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Malawi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109075"/>
            <a:ext cx="229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Liberia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28323" y="3288645"/>
            <a:ext cx="229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Kenya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4603" y="6211349"/>
            <a:ext cx="2299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09819" y="6037231"/>
            <a:ext cx="2299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F063F9-5489-4FA7-8D87-384846930DAE}"/>
              </a:ext>
            </a:extLst>
          </p:cNvPr>
          <p:cNvSpPr txBox="1"/>
          <p:nvPr/>
        </p:nvSpPr>
        <p:spPr>
          <a:xfrm>
            <a:off x="2001818" y="2111989"/>
            <a:ext cx="74384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Faith &amp; Positive Change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Children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 Adopter Countries</a:t>
            </a:r>
          </a:p>
        </p:txBody>
      </p:sp>
    </p:spTree>
    <p:extLst>
      <p:ext uri="{BB962C8B-B14F-4D97-AF65-F5344CB8AC3E}">
        <p14:creationId xmlns:p14="http://schemas.microsoft.com/office/powerpoint/2010/main" val="1570111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2E76-5554-0E49-9F0E-E08CC0CE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17"/>
            <a:ext cx="10515600" cy="1325563"/>
          </a:xfrm>
        </p:spPr>
        <p:txBody>
          <a:bodyPr/>
          <a:lstStyle/>
          <a:p>
            <a:r>
              <a:rPr lang="en-US" i="1" dirty="0"/>
              <a:t>Religions for Peace </a:t>
            </a:r>
            <a:r>
              <a:rPr lang="en-US" dirty="0"/>
              <a:t>Movement</a:t>
            </a:r>
          </a:p>
        </p:txBody>
      </p:sp>
      <p:pic>
        <p:nvPicPr>
          <p:cNvPr id="5" name="Picture 1" descr="N:\DATA\Louie\Communications\General\RFP_WORLD_MAP_SK_2.jpg">
            <a:extLst>
              <a:ext uri="{FF2B5EF4-FFF2-40B4-BE49-F238E27FC236}">
                <a16:creationId xmlns:a16="http://schemas.microsoft.com/office/drawing/2014/main" id="{75E03FCE-8C72-1E45-B539-92500BEDAD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28713" y="1563521"/>
            <a:ext cx="9415461" cy="479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C61A37AB-A72D-4E47-90B5-98925ED5B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457" y="6305552"/>
            <a:ext cx="7802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A50021"/>
                </a:solidFill>
              </a:rPr>
              <a:t>Africa | Asia | Europe | Latin America &amp; the Caribbean | Middle East/North Africa | North America</a:t>
            </a:r>
            <a:r>
              <a:rPr lang="en-US" dirty="0">
                <a:solidFill>
                  <a:srgbClr val="A50021"/>
                </a:solidFill>
              </a:rPr>
              <a:t>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2CA5D31-5902-6C47-B0D3-C6E4D05F5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2907" y="1155968"/>
            <a:ext cx="7472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A50021"/>
                </a:solidFill>
              </a:rPr>
              <a:t>Active in more than 90 countries, in six regions, and on the global level.</a:t>
            </a:r>
          </a:p>
        </p:txBody>
      </p:sp>
    </p:spTree>
    <p:extLst>
      <p:ext uri="{BB962C8B-B14F-4D97-AF65-F5344CB8AC3E}">
        <p14:creationId xmlns:p14="http://schemas.microsoft.com/office/powerpoint/2010/main" val="211339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8698-8E17-8E4E-AD1C-5DA1A24C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Religions for Peace </a:t>
            </a:r>
            <a:r>
              <a:rPr lang="en-US"/>
              <a:t>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3DBB2-57C3-EE43-84D2-D51BEF87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 descr="C:\Users\bheckman\Desktop\D4840_GLOBE_CHART.jpg">
            <a:extLst>
              <a:ext uri="{FF2B5EF4-FFF2-40B4-BE49-F238E27FC236}">
                <a16:creationId xmlns:a16="http://schemas.microsoft.com/office/drawing/2014/main" id="{37BBEECE-0697-1447-8979-7008A4FB5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1397654"/>
            <a:ext cx="9382539" cy="544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289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C84C9D-0D64-0B4C-AA80-094681C3A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738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49C466-301B-B740-A462-7FD91F83D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738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04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CEF">
  <a:themeElements>
    <a:clrScheme name="Hyperlink">
      <a:dk1>
        <a:srgbClr val="000000"/>
      </a:dk1>
      <a:lt1>
        <a:srgbClr val="FFFFFF"/>
      </a:lt1>
      <a:dk2>
        <a:srgbClr val="00AEEF"/>
      </a:dk2>
      <a:lt2>
        <a:srgbClr val="FFFFFF"/>
      </a:lt2>
      <a:accent1>
        <a:srgbClr val="00AEEF"/>
      </a:accent1>
      <a:accent2>
        <a:srgbClr val="D8D1CA"/>
      </a:accent2>
      <a:accent3>
        <a:srgbClr val="A5A5A5"/>
      </a:accent3>
      <a:accent4>
        <a:srgbClr val="777779"/>
      </a:accent4>
      <a:accent5>
        <a:srgbClr val="777779"/>
      </a:accent5>
      <a:accent6>
        <a:srgbClr val="777779"/>
      </a:accent6>
      <a:hlink>
        <a:srgbClr val="00AEEF"/>
      </a:hlink>
      <a:folHlink>
        <a:srgbClr val="7777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CEF" id="{DC7E091F-5C61-164F-91C7-2F09F2954CB8}" vid="{C41438D2-28A2-DE4E-ADFC-EB271601B2D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UNICEF">
  <a:themeElements>
    <a:clrScheme name="Hyperlink">
      <a:dk1>
        <a:srgbClr val="000000"/>
      </a:dk1>
      <a:lt1>
        <a:srgbClr val="FFFFFF"/>
      </a:lt1>
      <a:dk2>
        <a:srgbClr val="00AEEF"/>
      </a:dk2>
      <a:lt2>
        <a:srgbClr val="FFFFFF"/>
      </a:lt2>
      <a:accent1>
        <a:srgbClr val="00AEEF"/>
      </a:accent1>
      <a:accent2>
        <a:srgbClr val="D8D1CA"/>
      </a:accent2>
      <a:accent3>
        <a:srgbClr val="A5A5A5"/>
      </a:accent3>
      <a:accent4>
        <a:srgbClr val="777779"/>
      </a:accent4>
      <a:accent5>
        <a:srgbClr val="777779"/>
      </a:accent5>
      <a:accent6>
        <a:srgbClr val="777779"/>
      </a:accent6>
      <a:hlink>
        <a:srgbClr val="00AEEF"/>
      </a:hlink>
      <a:folHlink>
        <a:srgbClr val="7777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CEF" id="{DC7E091F-5C61-164F-91C7-2F09F2954CB8}" vid="{C41438D2-28A2-DE4E-ADFC-EB271601B2D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1097</Words>
  <Application>Microsoft Macintosh PowerPoint</Application>
  <PresentationFormat>Widescreen</PresentationFormat>
  <Paragraphs>191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Univers LT Std 55 Roman</vt:lpstr>
      <vt:lpstr>Apple Braille Pinpoint 8 Dot</vt:lpstr>
      <vt:lpstr>Arial</vt:lpstr>
      <vt:lpstr>Calibri</vt:lpstr>
      <vt:lpstr>Calibri Light</vt:lpstr>
      <vt:lpstr>Garamond</vt:lpstr>
      <vt:lpstr>Verdana</vt:lpstr>
      <vt:lpstr>Office Theme</vt:lpstr>
      <vt:lpstr>UNICEF</vt:lpstr>
      <vt:lpstr>1_Office Theme</vt:lpstr>
      <vt:lpstr>1_UNICEF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Religions for Peace Movement</vt:lpstr>
      <vt:lpstr>Religions for Peace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Global Thematic Resource Guides for Religious Leaders</vt:lpstr>
      <vt:lpstr> Evidence-Informed Communication and Action  Eg. through  Partnership With Global &amp; American Anthropological Association</vt:lpstr>
      <vt:lpstr>Leveraging of UNICEF-supported Digital Platforms  </vt:lpstr>
      <vt:lpstr>Faith Leaders Messaging on COVID-19 </vt:lpstr>
      <vt:lpstr> Tracking, Monitoring &amp; Documentation of Campaign Country, region, religion and targeted community where applicable</vt:lpstr>
      <vt:lpstr>7 Joint Webinars</vt:lpstr>
      <vt:lpstr>Examples of Faith-in-Action   COVID-19 Response</vt:lpstr>
      <vt:lpstr>Main Issues and Challenges:  COVID-19 Response</vt:lpstr>
      <vt:lpstr>Priority Needs and Asks:  COVID-19 Response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Multi-Religious Faith in Action COVID Campaign</dc:title>
  <dc:creator>Deepika Singh</dc:creator>
  <cp:lastModifiedBy>Johanne Kjærsgaard</cp:lastModifiedBy>
  <cp:revision>29</cp:revision>
  <dcterms:created xsi:type="dcterms:W3CDTF">2020-05-28T23:19:23Z</dcterms:created>
  <dcterms:modified xsi:type="dcterms:W3CDTF">2020-06-22T15:39:25Z</dcterms:modified>
</cp:coreProperties>
</file>