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37"/>
  </p:notesMasterIdLst>
  <p:sldIdLst>
    <p:sldId id="1595" r:id="rId6"/>
    <p:sldId id="1596" r:id="rId7"/>
    <p:sldId id="1592" r:id="rId8"/>
    <p:sldId id="1619" r:id="rId9"/>
    <p:sldId id="583" r:id="rId10"/>
    <p:sldId id="595" r:id="rId11"/>
    <p:sldId id="1620" r:id="rId12"/>
    <p:sldId id="256" r:id="rId13"/>
    <p:sldId id="1624" r:id="rId14"/>
    <p:sldId id="1625" r:id="rId15"/>
    <p:sldId id="1723" r:id="rId16"/>
    <p:sldId id="1724" r:id="rId17"/>
    <p:sldId id="1725" r:id="rId18"/>
    <p:sldId id="1726" r:id="rId19"/>
    <p:sldId id="1627" r:id="rId20"/>
    <p:sldId id="1630" r:id="rId21"/>
    <p:sldId id="1633" r:id="rId22"/>
    <p:sldId id="1635" r:id="rId23"/>
    <p:sldId id="1641" r:id="rId24"/>
    <p:sldId id="1640" r:id="rId25"/>
    <p:sldId id="1727" r:id="rId26"/>
    <p:sldId id="1728" r:id="rId27"/>
    <p:sldId id="1668" r:id="rId28"/>
    <p:sldId id="1670" r:id="rId29"/>
    <p:sldId id="1729" r:id="rId30"/>
    <p:sldId id="1730" r:id="rId31"/>
    <p:sldId id="1690" r:id="rId32"/>
    <p:sldId id="1691" r:id="rId33"/>
    <p:sldId id="1731" r:id="rId34"/>
    <p:sldId id="1732" r:id="rId35"/>
    <p:sldId id="858" r:id="rId3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LEGRANZI, Benedetta" initials="AB" lastIdx="11" clrIdx="6">
    <p:extLst>
      <p:ext uri="{19B8F6BF-5375-455C-9EA6-DF929625EA0E}">
        <p15:presenceInfo xmlns:p15="http://schemas.microsoft.com/office/powerpoint/2012/main" userId="S-1-5-21-1446143339-2250552318-1255726049-13646" providerId="AD"/>
      </p:ext>
    </p:extLst>
  </p:cmAuthor>
  <p:cmAuthor id="1" name="Microsoft Office User" initials="Office" lastIdx="2" clrIdx="0"/>
  <p:cmAuthor id="8" name="Dr VAN KERKHOVE, Maria" initials="DVKM" lastIdx="12" clrIdx="7">
    <p:extLst>
      <p:ext uri="{19B8F6BF-5375-455C-9EA6-DF929625EA0E}">
        <p15:presenceInfo xmlns:p15="http://schemas.microsoft.com/office/powerpoint/2012/main" userId="S::vankerkhovem@who.int::3638dc8e-043a-4f61-8098-2277885d3581" providerId="AD"/>
      </p:ext>
    </p:extLst>
  </p:cmAuthor>
  <p:cmAuthor id="2" name="Microsoft Office User" initials="Office [2]" lastIdx="1" clrIdx="1"/>
  <p:cmAuthor id="9" name="BALLER, April" initials="BA" lastIdx="20" clrIdx="8">
    <p:extLst>
      <p:ext uri="{19B8F6BF-5375-455C-9EA6-DF929625EA0E}">
        <p15:presenceInfo xmlns:p15="http://schemas.microsoft.com/office/powerpoint/2012/main" userId="S::ballera@who.int::9ccdef03-7b77-4c9c-91bc-bf0ddb2f6ae0" providerId="AD"/>
      </p:ext>
    </p:extLst>
  </p:cmAuthor>
  <p:cmAuthor id="3" name="Microsoft Office User" initials="Office [3]" lastIdx="1" clrIdx="2"/>
  <p:cmAuthor id="10" name="SIMNICEANU, Alice" initials="SA [2]" lastIdx="4" clrIdx="9">
    <p:extLst>
      <p:ext uri="{19B8F6BF-5375-455C-9EA6-DF929625EA0E}">
        <p15:presenceInfo xmlns:p15="http://schemas.microsoft.com/office/powerpoint/2012/main" userId="S::simniceanua@who.int::39eefadd-5a8a-4d04-8c9e-28dd7e41e64d" providerId="AD"/>
      </p:ext>
    </p:extLst>
  </p:cmAuthor>
  <p:cmAuthor id="4" name="SIMNICEANU, Alice" initials="SA" lastIdx="53" clrIdx="3">
    <p:extLst>
      <p:ext uri="{19B8F6BF-5375-455C-9EA6-DF929625EA0E}">
        <p15:presenceInfo xmlns:p15="http://schemas.microsoft.com/office/powerpoint/2012/main" userId="S-1-5-21-1446143339-2250552318-1255726049-263871" providerId="AD"/>
      </p:ext>
    </p:extLst>
  </p:cmAuthor>
  <p:cmAuthor id="11" name="Barrera-Cancedda, Amy Elizabeth" initials="BAE" lastIdx="3" clrIdx="10">
    <p:extLst>
      <p:ext uri="{19B8F6BF-5375-455C-9EA6-DF929625EA0E}">
        <p15:presenceInfo xmlns:p15="http://schemas.microsoft.com/office/powerpoint/2012/main" userId="S::amyeb@upenn.edu::21748e2c-74b4-4fb6-b03e-db33da979a97" providerId="AD"/>
      </p:ext>
    </p:extLst>
  </p:cmAuthor>
  <p:cmAuthor id="5" name="FRANCIS, Christine" initials="FC" lastIdx="1" clrIdx="4">
    <p:extLst>
      <p:ext uri="{19B8F6BF-5375-455C-9EA6-DF929625EA0E}">
        <p15:presenceInfo xmlns:p15="http://schemas.microsoft.com/office/powerpoint/2012/main" userId="S-1-5-21-1446143339-2250552318-1255726049-260738" providerId="AD"/>
      </p:ext>
    </p:extLst>
  </p:cmAuthor>
  <p:cmAuthor id="6" name="TWYMAN, Anthony" initials="TA" lastIdx="16" clrIdx="5">
    <p:extLst>
      <p:ext uri="{19B8F6BF-5375-455C-9EA6-DF929625EA0E}">
        <p15:presenceInfo xmlns:p15="http://schemas.microsoft.com/office/powerpoint/2012/main" userId="S::twymana@who.int::c160f51b-ab29-4d9f-a456-9eaf0013ea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D1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77891" autoAdjust="0"/>
  </p:normalViewPr>
  <p:slideViewPr>
    <p:cSldViewPr>
      <p:cViewPr varScale="1">
        <p:scale>
          <a:sx n="98" d="100"/>
          <a:sy n="98" d="100"/>
        </p:scale>
        <p:origin x="1688" y="192"/>
      </p:cViewPr>
      <p:guideLst>
        <p:guide orient="horz" pos="288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9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132" y="0"/>
            <a:ext cx="2950475" cy="499348"/>
          </a:xfrm>
          <a:prstGeom prst="rect">
            <a:avLst/>
          </a:prstGeom>
        </p:spPr>
        <p:txBody>
          <a:bodyPr vert="horz" lIns="91440" tIns="45720" rIns="91440" bIns="45720" rtlCol="0"/>
          <a:lstStyle>
            <a:lvl1pPr algn="r">
              <a:defRPr sz="1200"/>
            </a:lvl1pPr>
          </a:lstStyle>
          <a:p>
            <a:fld id="{2AD7BFD6-14E9-974C-BA1B-8D455E08DDCF}" type="datetimeFigureOut">
              <a:rPr lang="en-US" smtClean="0"/>
              <a:t>6/11/20</a:t>
            </a:fld>
            <a:endParaRPr lang="en-US"/>
          </a:p>
        </p:txBody>
      </p:sp>
      <p:sp>
        <p:nvSpPr>
          <p:cNvPr id="4" name="Slide Image Placeholder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1"/>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1579"/>
            <a:ext cx="2950475" cy="499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132" y="9441579"/>
            <a:ext cx="2950475" cy="499347"/>
          </a:xfrm>
          <a:prstGeom prst="rect">
            <a:avLst/>
          </a:prstGeom>
        </p:spPr>
        <p:txBody>
          <a:bodyPr vert="horz" lIns="91440" tIns="45720" rIns="91440" bIns="45720" rtlCol="0" anchor="b"/>
          <a:lstStyle>
            <a:lvl1pPr algn="r">
              <a:defRPr sz="1200"/>
            </a:lvl1pPr>
          </a:lstStyle>
          <a:p>
            <a:fld id="{B6BFF8CA-F518-EC40-BF1B-9782939603F9}" type="slidenum">
              <a:rPr lang="en-US" smtClean="0"/>
              <a:t>‹#›</a:t>
            </a:fld>
            <a:endParaRPr lang="en-US"/>
          </a:p>
        </p:txBody>
      </p:sp>
    </p:spTree>
    <p:extLst>
      <p:ext uri="{BB962C8B-B14F-4D97-AF65-F5344CB8AC3E}">
        <p14:creationId xmlns:p14="http://schemas.microsoft.com/office/powerpoint/2010/main" val="89603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r>
              <a:rPr lang="en-US" dirty="0"/>
              <a:t>: Introduce the course by stating the training course name. Introduce yourself. </a:t>
            </a:r>
          </a:p>
        </p:txBody>
      </p:sp>
      <p:sp>
        <p:nvSpPr>
          <p:cNvPr id="4" name="Slide Number Placeholder 3"/>
          <p:cNvSpPr>
            <a:spLocks noGrp="1"/>
          </p:cNvSpPr>
          <p:nvPr>
            <p:ph type="sldNum" sz="quarter" idx="5"/>
          </p:nvPr>
        </p:nvSpPr>
        <p:spPr/>
        <p:txBody>
          <a:bodyPr/>
          <a:lstStyle/>
          <a:p>
            <a:fld id="{B6BFF8CA-F518-EC40-BF1B-9782939603F9}" type="slidenum">
              <a:rPr lang="en-US" smtClean="0"/>
              <a:t>1</a:t>
            </a:fld>
            <a:endParaRPr lang="en-US"/>
          </a:p>
        </p:txBody>
      </p:sp>
    </p:spTree>
    <p:extLst>
      <p:ext uri="{BB962C8B-B14F-4D97-AF65-F5344CB8AC3E}">
        <p14:creationId xmlns:p14="http://schemas.microsoft.com/office/powerpoint/2010/main" val="286273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0879" y="4784071"/>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notes: </a:t>
            </a:r>
            <a:endParaRPr dirty="0"/>
          </a:p>
        </p:txBody>
      </p:sp>
      <p:sp>
        <p:nvSpPr>
          <p:cNvPr id="305" name="Google Shape;305;p8:notes"/>
          <p:cNvSpPr txBox="1">
            <a:spLocks noGrp="1"/>
          </p:cNvSpPr>
          <p:nvPr>
            <p:ph type="sldNum" idx="12"/>
          </p:nvPr>
        </p:nvSpPr>
        <p:spPr>
          <a:xfrm>
            <a:off x="3857132" y="9441579"/>
            <a:ext cx="2950475" cy="499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0879" y="4784071"/>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notes: </a:t>
            </a:r>
            <a:endParaRPr dirty="0"/>
          </a:p>
        </p:txBody>
      </p:sp>
      <p:sp>
        <p:nvSpPr>
          <p:cNvPr id="305" name="Google Shape;305;p8:notes"/>
          <p:cNvSpPr txBox="1">
            <a:spLocks noGrp="1"/>
          </p:cNvSpPr>
          <p:nvPr>
            <p:ph type="sldNum" idx="12"/>
          </p:nvPr>
        </p:nvSpPr>
        <p:spPr>
          <a:xfrm>
            <a:off x="3857132" y="9441579"/>
            <a:ext cx="2950475" cy="499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4918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0879" y="4784071"/>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notes: </a:t>
            </a:r>
            <a:endParaRPr dirty="0"/>
          </a:p>
        </p:txBody>
      </p:sp>
      <p:sp>
        <p:nvSpPr>
          <p:cNvPr id="305" name="Google Shape;305;p8:notes"/>
          <p:cNvSpPr txBox="1">
            <a:spLocks noGrp="1"/>
          </p:cNvSpPr>
          <p:nvPr>
            <p:ph type="sldNum" idx="12"/>
          </p:nvPr>
        </p:nvSpPr>
        <p:spPr>
          <a:xfrm>
            <a:off x="3857132" y="9441579"/>
            <a:ext cx="2950475" cy="499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93099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0879" y="4784071"/>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notes: </a:t>
            </a:r>
            <a:endParaRPr dirty="0"/>
          </a:p>
        </p:txBody>
      </p:sp>
      <p:sp>
        <p:nvSpPr>
          <p:cNvPr id="305" name="Google Shape;305;p8:notes"/>
          <p:cNvSpPr txBox="1">
            <a:spLocks noGrp="1"/>
          </p:cNvSpPr>
          <p:nvPr>
            <p:ph type="sldNum" idx="12"/>
          </p:nvPr>
        </p:nvSpPr>
        <p:spPr>
          <a:xfrm>
            <a:off x="3857132" y="9441579"/>
            <a:ext cx="2950475" cy="499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37477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0879" y="4784071"/>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notes: </a:t>
            </a:r>
            <a:endParaRPr dirty="0"/>
          </a:p>
        </p:txBody>
      </p:sp>
      <p:sp>
        <p:nvSpPr>
          <p:cNvPr id="305" name="Google Shape;305;p8:notes"/>
          <p:cNvSpPr txBox="1">
            <a:spLocks noGrp="1"/>
          </p:cNvSpPr>
          <p:nvPr>
            <p:ph type="sldNum" idx="12"/>
          </p:nvPr>
        </p:nvSpPr>
        <p:spPr>
          <a:xfrm>
            <a:off x="3857132" y="9441579"/>
            <a:ext cx="2950475" cy="499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04822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Inform participants that hand hygiene is the most important IPC precaution. Emphasize to participants that hand hygiene is an overarching or umbrellas term for three different methods used to clean/disinfect the hands. Inform participants that that the three hand hygiene methods include: handwashing with soap/water, alcohol hand rub, and surgical hand antisepsis. </a:t>
            </a:r>
          </a:p>
          <a:p>
            <a:endParaRPr lang="en-US" dirty="0"/>
          </a:p>
        </p:txBody>
      </p:sp>
      <p:sp>
        <p:nvSpPr>
          <p:cNvPr id="4" name="Slide Number Placeholder 3"/>
          <p:cNvSpPr>
            <a:spLocks noGrp="1"/>
          </p:cNvSpPr>
          <p:nvPr>
            <p:ph type="sldNum" sz="quarter" idx="5"/>
          </p:nvPr>
        </p:nvSpPr>
        <p:spPr/>
        <p:txBody>
          <a:bodyPr/>
          <a:lstStyle/>
          <a:p>
            <a:fld id="{B6BFF8CA-F518-EC40-BF1B-9782939603F9}" type="slidenum">
              <a:rPr lang="en-US" smtClean="0"/>
              <a:t>15</a:t>
            </a:fld>
            <a:endParaRPr lang="en-US"/>
          </a:p>
        </p:txBody>
      </p:sp>
    </p:spTree>
    <p:extLst>
      <p:ext uri="{BB962C8B-B14F-4D97-AF65-F5344CB8AC3E}">
        <p14:creationId xmlns:p14="http://schemas.microsoft.com/office/powerpoint/2010/main" val="28898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State when to use handwashing with soap/water versus alcohol hand gel. Inform participants of the benefits of alcohol hand rub. If they have the availability to have this resource available to them, then this product should be used when hands are NOT visible soiled. </a:t>
            </a:r>
          </a:p>
        </p:txBody>
      </p:sp>
      <p:sp>
        <p:nvSpPr>
          <p:cNvPr id="4" name="Slide Number Placeholder 3"/>
          <p:cNvSpPr>
            <a:spLocks noGrp="1"/>
          </p:cNvSpPr>
          <p:nvPr>
            <p:ph type="sldNum" sz="quarter" idx="5"/>
          </p:nvPr>
        </p:nvSpPr>
        <p:spPr/>
        <p:txBody>
          <a:bodyPr/>
          <a:lstStyle/>
          <a:p>
            <a:fld id="{B6BFF8CA-F518-EC40-BF1B-9782939603F9}" type="slidenum">
              <a:rPr lang="en-US" smtClean="0"/>
              <a:t>16</a:t>
            </a:fld>
            <a:endParaRPr lang="en-US"/>
          </a:p>
        </p:txBody>
      </p:sp>
    </p:spTree>
    <p:extLst>
      <p:ext uri="{BB962C8B-B14F-4D97-AF65-F5344CB8AC3E}">
        <p14:creationId xmlns:p14="http://schemas.microsoft.com/office/powerpoint/2010/main" val="147015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p>
        </p:txBody>
      </p:sp>
      <p:sp>
        <p:nvSpPr>
          <p:cNvPr id="4" name="Slide Number Placeholder 3"/>
          <p:cNvSpPr>
            <a:spLocks noGrp="1"/>
          </p:cNvSpPr>
          <p:nvPr>
            <p:ph type="sldNum" sz="quarter" idx="5"/>
          </p:nvPr>
        </p:nvSpPr>
        <p:spPr/>
        <p:txBody>
          <a:bodyPr/>
          <a:lstStyle/>
          <a:p>
            <a:fld id="{B6BFF8CA-F518-EC40-BF1B-9782939603F9}" type="slidenum">
              <a:rPr lang="en-US" smtClean="0"/>
              <a:t>17</a:t>
            </a:fld>
            <a:endParaRPr lang="en-US"/>
          </a:p>
        </p:txBody>
      </p:sp>
    </p:spTree>
    <p:extLst>
      <p:ext uri="{BB962C8B-B14F-4D97-AF65-F5344CB8AC3E}">
        <p14:creationId xmlns:p14="http://schemas.microsoft.com/office/powerpoint/2010/main" val="3991986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If possible, physically demonstrate to participants how to wash their hands, either using a veronica bucket of tippy tap when conducting this training, if a sink with running water is not </a:t>
            </a:r>
            <a:r>
              <a:rPr lang="en-US" dirty="0" err="1"/>
              <a:t>availalbe</a:t>
            </a:r>
            <a:r>
              <a:rPr lang="en-US" dirty="0"/>
              <a:t>. Go through each of the hand hygiene motions with participants. Allow participants an opportunity practice the hand hygiene steps if possible. </a:t>
            </a:r>
          </a:p>
          <a:p>
            <a:endParaRPr lang="en-US" dirty="0"/>
          </a:p>
          <a:p>
            <a:r>
              <a:rPr lang="en-US" dirty="0"/>
              <a:t>Make sure to remind participants to rub the dorsum of the hand and to clean under their nails. These are two commonly overlooked areas when engaging in hand hygiene. </a:t>
            </a:r>
          </a:p>
        </p:txBody>
      </p:sp>
      <p:sp>
        <p:nvSpPr>
          <p:cNvPr id="4" name="Slide Number Placeholder 3"/>
          <p:cNvSpPr>
            <a:spLocks noGrp="1"/>
          </p:cNvSpPr>
          <p:nvPr>
            <p:ph type="sldNum" sz="quarter" idx="5"/>
          </p:nvPr>
        </p:nvSpPr>
        <p:spPr/>
        <p:txBody>
          <a:bodyPr/>
          <a:lstStyle/>
          <a:p>
            <a:fld id="{B6BFF8CA-F518-EC40-BF1B-9782939603F9}" type="slidenum">
              <a:rPr lang="en-US" smtClean="0"/>
              <a:t>18</a:t>
            </a:fld>
            <a:endParaRPr lang="en-US"/>
          </a:p>
        </p:txBody>
      </p:sp>
    </p:spTree>
    <p:extLst>
      <p:ext uri="{BB962C8B-B14F-4D97-AF65-F5344CB8AC3E}">
        <p14:creationId xmlns:p14="http://schemas.microsoft.com/office/powerpoint/2010/main" val="556593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2: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2:notes"/>
          <p:cNvSpPr txBox="1">
            <a:spLocks noGrp="1"/>
          </p:cNvSpPr>
          <p:nvPr>
            <p:ph type="body" idx="1"/>
          </p:nvPr>
        </p:nvSpPr>
        <p:spPr>
          <a:xfrm>
            <a:off x="680879" y="4784071"/>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notes: </a:t>
            </a:r>
            <a:r>
              <a:rPr lang="en-US" dirty="0"/>
              <a:t>Inform the participants that the second standard precaution that will be discussed is respiratory hygiene. Define respiratory hygiene (etiquette). Explain why respiratory hygiene (etiquette) is important. Ask participants why respiratory hygiene is important for COVID-19? Some potential responses include: reduces the transmission of virus into the environment or on surfaces, minimizes the amount of infection in the air, keeps the virus contained. </a:t>
            </a:r>
            <a:endParaRPr dirty="0"/>
          </a:p>
          <a:p>
            <a:pPr marL="0" lvl="0" indent="0" algn="l" rtl="0">
              <a:spcBef>
                <a:spcPts val="0"/>
              </a:spcBef>
              <a:spcAft>
                <a:spcPts val="0"/>
              </a:spcAft>
              <a:buNone/>
            </a:pPr>
            <a:endParaRPr dirty="0"/>
          </a:p>
        </p:txBody>
      </p:sp>
      <p:sp>
        <p:nvSpPr>
          <p:cNvPr id="341" name="Google Shape;341;p12:notes"/>
          <p:cNvSpPr txBox="1">
            <a:spLocks noGrp="1"/>
          </p:cNvSpPr>
          <p:nvPr>
            <p:ph type="sldNum" idx="12"/>
          </p:nvPr>
        </p:nvSpPr>
        <p:spPr>
          <a:xfrm>
            <a:off x="3857132" y="9441579"/>
            <a:ext cx="2950475" cy="499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42749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a:t>
            </a:r>
            <a:r>
              <a:rPr lang="en-GB" dirty="0"/>
              <a:t>Read out loud to the participants the training outline, including the names of each module</a:t>
            </a:r>
          </a:p>
        </p:txBody>
      </p:sp>
      <p:sp>
        <p:nvSpPr>
          <p:cNvPr id="4" name="Slide Number Placeholder 3"/>
          <p:cNvSpPr>
            <a:spLocks noGrp="1"/>
          </p:cNvSpPr>
          <p:nvPr>
            <p:ph type="sldNum" sz="quarter" idx="10"/>
          </p:nvPr>
        </p:nvSpPr>
        <p:spPr/>
        <p:txBody>
          <a:bodyPr/>
          <a:lstStyle/>
          <a:p>
            <a:fld id="{2B9B030A-B5B8-4D58-B5B5-F13C985E8D74}" type="slidenum">
              <a:rPr lang="en-GB" smtClean="0"/>
              <a:t>2</a:t>
            </a:fld>
            <a:endParaRPr lang="en-GB" dirty="0"/>
          </a:p>
        </p:txBody>
      </p:sp>
    </p:spTree>
    <p:extLst>
      <p:ext uri="{BB962C8B-B14F-4D97-AF65-F5344CB8AC3E}">
        <p14:creationId xmlns:p14="http://schemas.microsoft.com/office/powerpoint/2010/main" val="3083055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2: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2:notes"/>
          <p:cNvSpPr txBox="1">
            <a:spLocks noGrp="1"/>
          </p:cNvSpPr>
          <p:nvPr>
            <p:ph type="body" idx="1"/>
          </p:nvPr>
        </p:nvSpPr>
        <p:spPr>
          <a:xfrm>
            <a:off x="680879" y="4784071"/>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notes: </a:t>
            </a:r>
            <a:r>
              <a:rPr lang="en-US" dirty="0"/>
              <a:t>Review the steps involved in respiratory hygiene on this slide. Make sure to point out that there are three ways to correctly perform respiratory hygiene: 1.) with bent elbow, 2.) down a shirt, and 3.) in a tissue. If using a tissues, it must be put into the waste bin immediately. After engaging in respiratory hygiene practices (etiquette), hand hygiene must immediately follow to ensure that if any microorganisms got on your hands while sneezing/coughing that they are rapidly removed. </a:t>
            </a:r>
            <a:endParaRPr dirty="0"/>
          </a:p>
          <a:p>
            <a:pPr marL="0" lvl="0" indent="0" algn="l" rtl="0">
              <a:spcBef>
                <a:spcPts val="0"/>
              </a:spcBef>
              <a:spcAft>
                <a:spcPts val="0"/>
              </a:spcAft>
              <a:buNone/>
            </a:pPr>
            <a:endParaRPr dirty="0"/>
          </a:p>
        </p:txBody>
      </p:sp>
      <p:sp>
        <p:nvSpPr>
          <p:cNvPr id="341" name="Google Shape;341;p12:notes"/>
          <p:cNvSpPr txBox="1">
            <a:spLocks noGrp="1"/>
          </p:cNvSpPr>
          <p:nvPr>
            <p:ph type="sldNum" idx="12"/>
          </p:nvPr>
        </p:nvSpPr>
        <p:spPr>
          <a:xfrm>
            <a:off x="3857132" y="9441579"/>
            <a:ext cx="2950475" cy="499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122614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0879" y="4784071"/>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notes: </a:t>
            </a:r>
            <a:endParaRPr dirty="0"/>
          </a:p>
        </p:txBody>
      </p:sp>
      <p:sp>
        <p:nvSpPr>
          <p:cNvPr id="305" name="Google Shape;305;p8:notes"/>
          <p:cNvSpPr txBox="1">
            <a:spLocks noGrp="1"/>
          </p:cNvSpPr>
          <p:nvPr>
            <p:ph type="sldNum" idx="12"/>
          </p:nvPr>
        </p:nvSpPr>
        <p:spPr>
          <a:xfrm>
            <a:off x="3857132" y="9441579"/>
            <a:ext cx="2950475" cy="499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514674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0879" y="4784071"/>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notes: </a:t>
            </a:r>
            <a:endParaRPr dirty="0"/>
          </a:p>
        </p:txBody>
      </p:sp>
      <p:sp>
        <p:nvSpPr>
          <p:cNvPr id="305" name="Google Shape;305;p8:notes"/>
          <p:cNvSpPr txBox="1">
            <a:spLocks noGrp="1"/>
          </p:cNvSpPr>
          <p:nvPr>
            <p:ph type="sldNum" idx="12"/>
          </p:nvPr>
        </p:nvSpPr>
        <p:spPr>
          <a:xfrm>
            <a:off x="3857132" y="9441579"/>
            <a:ext cx="2950475" cy="499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238457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Introduce this next topic area to participants. Participants may not be as familiar with these precautions. Make sure you take time to fully explain and define these terms and their associated sections. </a:t>
            </a:r>
          </a:p>
        </p:txBody>
      </p:sp>
      <p:sp>
        <p:nvSpPr>
          <p:cNvPr id="4" name="Slide Number Placeholder 3"/>
          <p:cNvSpPr>
            <a:spLocks noGrp="1"/>
          </p:cNvSpPr>
          <p:nvPr>
            <p:ph type="sldNum" sz="quarter" idx="5"/>
          </p:nvPr>
        </p:nvSpPr>
        <p:spPr/>
        <p:txBody>
          <a:bodyPr/>
          <a:lstStyle/>
          <a:p>
            <a:fld id="{B6BFF8CA-F518-EC40-BF1B-9782939603F9}" type="slidenum">
              <a:rPr lang="en-US" smtClean="0"/>
              <a:t>23</a:t>
            </a:fld>
            <a:endParaRPr lang="en-US"/>
          </a:p>
        </p:txBody>
      </p:sp>
    </p:spTree>
    <p:extLst>
      <p:ext uri="{BB962C8B-B14F-4D97-AF65-F5344CB8AC3E}">
        <p14:creationId xmlns:p14="http://schemas.microsoft.com/office/powerpoint/2010/main" val="2115952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Review the objectives of this module with participants.</a:t>
            </a:r>
          </a:p>
        </p:txBody>
      </p:sp>
      <p:sp>
        <p:nvSpPr>
          <p:cNvPr id="4" name="Slide Number Placeholder 3"/>
          <p:cNvSpPr>
            <a:spLocks noGrp="1"/>
          </p:cNvSpPr>
          <p:nvPr>
            <p:ph type="sldNum" sz="quarter" idx="5"/>
          </p:nvPr>
        </p:nvSpPr>
        <p:spPr/>
        <p:txBody>
          <a:bodyPr/>
          <a:lstStyle/>
          <a:p>
            <a:fld id="{B6BFF8CA-F518-EC40-BF1B-9782939603F9}" type="slidenum">
              <a:rPr lang="en-US" smtClean="0"/>
              <a:t>24</a:t>
            </a:fld>
            <a:endParaRPr lang="en-US"/>
          </a:p>
        </p:txBody>
      </p:sp>
    </p:spTree>
    <p:extLst>
      <p:ext uri="{BB962C8B-B14F-4D97-AF65-F5344CB8AC3E}">
        <p14:creationId xmlns:p14="http://schemas.microsoft.com/office/powerpoint/2010/main" val="4190168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Review the objectives of this module with participants.</a:t>
            </a:r>
          </a:p>
        </p:txBody>
      </p:sp>
      <p:sp>
        <p:nvSpPr>
          <p:cNvPr id="4" name="Slide Number Placeholder 3"/>
          <p:cNvSpPr>
            <a:spLocks noGrp="1"/>
          </p:cNvSpPr>
          <p:nvPr>
            <p:ph type="sldNum" sz="quarter" idx="5"/>
          </p:nvPr>
        </p:nvSpPr>
        <p:spPr/>
        <p:txBody>
          <a:bodyPr/>
          <a:lstStyle/>
          <a:p>
            <a:fld id="{B6BFF8CA-F518-EC40-BF1B-9782939603F9}" type="slidenum">
              <a:rPr lang="en-US" smtClean="0"/>
              <a:t>25</a:t>
            </a:fld>
            <a:endParaRPr lang="en-US"/>
          </a:p>
        </p:txBody>
      </p:sp>
    </p:spTree>
    <p:extLst>
      <p:ext uri="{BB962C8B-B14F-4D97-AF65-F5344CB8AC3E}">
        <p14:creationId xmlns:p14="http://schemas.microsoft.com/office/powerpoint/2010/main" val="686449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Review the objectives of this module with participants.</a:t>
            </a:r>
          </a:p>
        </p:txBody>
      </p:sp>
      <p:sp>
        <p:nvSpPr>
          <p:cNvPr id="4" name="Slide Number Placeholder 3"/>
          <p:cNvSpPr>
            <a:spLocks noGrp="1"/>
          </p:cNvSpPr>
          <p:nvPr>
            <p:ph type="sldNum" sz="quarter" idx="5"/>
          </p:nvPr>
        </p:nvSpPr>
        <p:spPr/>
        <p:txBody>
          <a:bodyPr/>
          <a:lstStyle/>
          <a:p>
            <a:fld id="{B6BFF8CA-F518-EC40-BF1B-9782939603F9}" type="slidenum">
              <a:rPr lang="en-US" smtClean="0"/>
              <a:t>26</a:t>
            </a:fld>
            <a:endParaRPr lang="en-US"/>
          </a:p>
        </p:txBody>
      </p:sp>
    </p:spTree>
    <p:extLst>
      <p:ext uri="{BB962C8B-B14F-4D97-AF65-F5344CB8AC3E}">
        <p14:creationId xmlns:p14="http://schemas.microsoft.com/office/powerpoint/2010/main" val="1673837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During this portion of the training, IPC activities and initiatives that can implemented within the community to keep COVID-19 transmission low will be presented. </a:t>
            </a:r>
          </a:p>
        </p:txBody>
      </p:sp>
      <p:sp>
        <p:nvSpPr>
          <p:cNvPr id="4" name="Slide Number Placeholder 3"/>
          <p:cNvSpPr>
            <a:spLocks noGrp="1"/>
          </p:cNvSpPr>
          <p:nvPr>
            <p:ph type="sldNum" sz="quarter" idx="5"/>
          </p:nvPr>
        </p:nvSpPr>
        <p:spPr/>
        <p:txBody>
          <a:bodyPr/>
          <a:lstStyle/>
          <a:p>
            <a:fld id="{B6BFF8CA-F518-EC40-BF1B-9782939603F9}" type="slidenum">
              <a:rPr lang="en-US" smtClean="0"/>
              <a:t>27</a:t>
            </a:fld>
            <a:endParaRPr lang="en-US"/>
          </a:p>
        </p:txBody>
      </p:sp>
    </p:spTree>
    <p:extLst>
      <p:ext uri="{BB962C8B-B14F-4D97-AF65-F5344CB8AC3E}">
        <p14:creationId xmlns:p14="http://schemas.microsoft.com/office/powerpoint/2010/main" val="2034020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r>
              <a:rPr lang="en-US" dirty="0"/>
              <a:t>: Review Module 4 objectives with participants</a:t>
            </a:r>
          </a:p>
        </p:txBody>
      </p:sp>
      <p:sp>
        <p:nvSpPr>
          <p:cNvPr id="4" name="Slide Number Placeholder 3"/>
          <p:cNvSpPr>
            <a:spLocks noGrp="1"/>
          </p:cNvSpPr>
          <p:nvPr>
            <p:ph type="sldNum" sz="quarter" idx="5"/>
          </p:nvPr>
        </p:nvSpPr>
        <p:spPr/>
        <p:txBody>
          <a:bodyPr/>
          <a:lstStyle/>
          <a:p>
            <a:fld id="{B6BFF8CA-F518-EC40-BF1B-9782939603F9}" type="slidenum">
              <a:rPr lang="en-US" smtClean="0"/>
              <a:t>28</a:t>
            </a:fld>
            <a:endParaRPr lang="en-US"/>
          </a:p>
        </p:txBody>
      </p:sp>
    </p:spTree>
    <p:extLst>
      <p:ext uri="{BB962C8B-B14F-4D97-AF65-F5344CB8AC3E}">
        <p14:creationId xmlns:p14="http://schemas.microsoft.com/office/powerpoint/2010/main" val="133062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Review the objectives of this module with participants.</a:t>
            </a:r>
          </a:p>
        </p:txBody>
      </p:sp>
      <p:sp>
        <p:nvSpPr>
          <p:cNvPr id="4" name="Slide Number Placeholder 3"/>
          <p:cNvSpPr>
            <a:spLocks noGrp="1"/>
          </p:cNvSpPr>
          <p:nvPr>
            <p:ph type="sldNum" sz="quarter" idx="5"/>
          </p:nvPr>
        </p:nvSpPr>
        <p:spPr/>
        <p:txBody>
          <a:bodyPr/>
          <a:lstStyle/>
          <a:p>
            <a:fld id="{B6BFF8CA-F518-EC40-BF1B-9782939603F9}" type="slidenum">
              <a:rPr lang="en-US" smtClean="0"/>
              <a:t>29</a:t>
            </a:fld>
            <a:endParaRPr lang="en-US"/>
          </a:p>
        </p:txBody>
      </p:sp>
    </p:spTree>
    <p:extLst>
      <p:ext uri="{BB962C8B-B14F-4D97-AF65-F5344CB8AC3E}">
        <p14:creationId xmlns:p14="http://schemas.microsoft.com/office/powerpoint/2010/main" val="104844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13"/>
              </a:spcBef>
            </a:pPr>
            <a:r>
              <a:rPr lang="en-US" sz="1200" b="1" i="0" dirty="0"/>
              <a:t>Facilitator notes: </a:t>
            </a:r>
            <a:r>
              <a:rPr lang="en-US" sz="1200" b="0" i="0" dirty="0"/>
              <a:t>Introduce Module 1: IPC Introduction for COVID-19</a:t>
            </a:r>
          </a:p>
          <a:p>
            <a:endParaRPr lang="en-US" dirty="0"/>
          </a:p>
        </p:txBody>
      </p:sp>
      <p:sp>
        <p:nvSpPr>
          <p:cNvPr id="4" name="Slide Number Placeholder 3"/>
          <p:cNvSpPr>
            <a:spLocks noGrp="1"/>
          </p:cNvSpPr>
          <p:nvPr>
            <p:ph type="sldNum" sz="quarter" idx="5"/>
          </p:nvPr>
        </p:nvSpPr>
        <p:spPr/>
        <p:txBody>
          <a:bodyPr/>
          <a:lstStyle/>
          <a:p>
            <a:fld id="{B6BFF8CA-F518-EC40-BF1B-9782939603F9}" type="slidenum">
              <a:rPr lang="en-US" smtClean="0"/>
              <a:t>3</a:t>
            </a:fld>
            <a:endParaRPr lang="en-US"/>
          </a:p>
        </p:txBody>
      </p:sp>
    </p:spTree>
    <p:extLst>
      <p:ext uri="{BB962C8B-B14F-4D97-AF65-F5344CB8AC3E}">
        <p14:creationId xmlns:p14="http://schemas.microsoft.com/office/powerpoint/2010/main" val="3529089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Review the objectives of this module with participants.</a:t>
            </a:r>
          </a:p>
        </p:txBody>
      </p:sp>
      <p:sp>
        <p:nvSpPr>
          <p:cNvPr id="4" name="Slide Number Placeholder 3"/>
          <p:cNvSpPr>
            <a:spLocks noGrp="1"/>
          </p:cNvSpPr>
          <p:nvPr>
            <p:ph type="sldNum" sz="quarter" idx="5"/>
          </p:nvPr>
        </p:nvSpPr>
        <p:spPr/>
        <p:txBody>
          <a:bodyPr/>
          <a:lstStyle/>
          <a:p>
            <a:fld id="{B6BFF8CA-F518-EC40-BF1B-9782939603F9}" type="slidenum">
              <a:rPr lang="en-US" smtClean="0"/>
              <a:t>30</a:t>
            </a:fld>
            <a:endParaRPr lang="en-US"/>
          </a:p>
        </p:txBody>
      </p:sp>
    </p:spTree>
    <p:extLst>
      <p:ext uri="{BB962C8B-B14F-4D97-AF65-F5344CB8AC3E}">
        <p14:creationId xmlns:p14="http://schemas.microsoft.com/office/powerpoint/2010/main" val="191544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Review the main objectives for Module 1 with participants. Allow participants to ask any questions they may have about the content of this module. Remind participants that the module’s objectives are like a “guarantee” of what they will learn! </a:t>
            </a:r>
          </a:p>
        </p:txBody>
      </p:sp>
      <p:sp>
        <p:nvSpPr>
          <p:cNvPr id="4" name="Slide Number Placeholder 3"/>
          <p:cNvSpPr>
            <a:spLocks noGrp="1"/>
          </p:cNvSpPr>
          <p:nvPr>
            <p:ph type="sldNum" sz="quarter" idx="5"/>
          </p:nvPr>
        </p:nvSpPr>
        <p:spPr/>
        <p:txBody>
          <a:bodyPr/>
          <a:lstStyle/>
          <a:p>
            <a:fld id="{B6BFF8CA-F518-EC40-BF1B-9782939603F9}" type="slidenum">
              <a:rPr lang="en-US" smtClean="0"/>
              <a:t>4</a:t>
            </a:fld>
            <a:endParaRPr lang="en-US"/>
          </a:p>
        </p:txBody>
      </p:sp>
    </p:spTree>
    <p:extLst>
      <p:ext uri="{BB962C8B-B14F-4D97-AF65-F5344CB8AC3E}">
        <p14:creationId xmlns:p14="http://schemas.microsoft.com/office/powerpoint/2010/main" val="251593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5975"/>
          </a:xfrm>
        </p:spPr>
      </p:sp>
      <p:sp>
        <p:nvSpPr>
          <p:cNvPr id="3" name="Notes Placeholder 2"/>
          <p:cNvSpPr>
            <a:spLocks noGrp="1"/>
          </p:cNvSpPr>
          <p:nvPr>
            <p:ph type="body" idx="1"/>
          </p:nvPr>
        </p:nvSpPr>
        <p:spPr/>
        <p:txBody>
          <a:bodyPr/>
          <a:lstStyle/>
          <a:p>
            <a:r>
              <a:rPr lang="en-CA" b="1" dirty="0"/>
              <a:t>Facilitator notes: </a:t>
            </a:r>
            <a:r>
              <a:rPr lang="en-CA" dirty="0"/>
              <a:t>Define Infection Prevention and Control. Emphasize that IPC practices are evidence-based practices, meaning that they have been scientifically validated to be effective at reducing the transmission of microorganisms. When implemented correctly, transmission of harmful microorganisms can be reduced to ensure the health and well-being of patients and HCWs. </a:t>
            </a:r>
            <a:br>
              <a:rPr lang="en-CA" dirty="0"/>
            </a:br>
            <a:br>
              <a:rPr lang="en-CA"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49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5975"/>
          </a:xfrm>
        </p:spPr>
      </p:sp>
      <p:sp>
        <p:nvSpPr>
          <p:cNvPr id="3" name="Notes Placeholder 2"/>
          <p:cNvSpPr>
            <a:spLocks noGrp="1"/>
          </p:cNvSpPr>
          <p:nvPr>
            <p:ph type="body" idx="1"/>
          </p:nvPr>
        </p:nvSpPr>
        <p:spPr/>
        <p:txBody>
          <a:bodyPr/>
          <a:lstStyle/>
          <a:p>
            <a:r>
              <a:rPr lang="en-CA" sz="1400" b="1" dirty="0"/>
              <a:t>Facilitator notes: </a:t>
            </a:r>
            <a:r>
              <a:rPr lang="en-CA" sz="1400" dirty="0"/>
              <a:t>Emphasise to participants that IPC is not a one-time thing. IPC is a continuous collection of activities that must be supported at each level of a healthcare system. There should be two major IPC groups/committees. One group should be housed at the National level, who has an IPC Focal Person, who liaises with all other national and district level focal persons. The other group/committee should be based at the healthcare facility level. </a:t>
            </a:r>
          </a:p>
        </p:txBody>
      </p:sp>
      <p:sp>
        <p:nvSpPr>
          <p:cNvPr id="4" name="Slide Number Placeholder 3"/>
          <p:cNvSpPr>
            <a:spLocks noGrp="1"/>
          </p:cNvSpPr>
          <p:nvPr>
            <p:ph type="sldNum" sz="quarter" idx="5"/>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212341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5975"/>
          </a:xfrm>
        </p:spPr>
      </p:sp>
      <p:sp>
        <p:nvSpPr>
          <p:cNvPr id="3" name="Notes Placeholder 2"/>
          <p:cNvSpPr>
            <a:spLocks noGrp="1"/>
          </p:cNvSpPr>
          <p:nvPr>
            <p:ph type="body" idx="1"/>
          </p:nvPr>
        </p:nvSpPr>
        <p:spPr/>
        <p:txBody>
          <a:bodyPr/>
          <a:lstStyle/>
          <a:p>
            <a:r>
              <a:rPr lang="en-CA" b="1" dirty="0"/>
              <a:t>Facilitator notes: </a:t>
            </a:r>
            <a:r>
              <a:rPr lang="en-CA" dirty="0"/>
              <a:t>Inform the participants of the benefits of IPC. Ask the participants if they can think of any other ways IPC is important, especially related to COVID-19. Allow participants to provide some answers. Have a brief group discussion as to why participants think IPC is important for COVID-19. </a:t>
            </a:r>
          </a:p>
          <a:p>
            <a:br>
              <a:rPr lang="en-CA" dirty="0"/>
            </a:br>
            <a:br>
              <a:rPr lang="en-CA"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09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notes"/>
          <p:cNvSpPr txBox="1">
            <a:spLocks noGrp="1"/>
          </p:cNvSpPr>
          <p:nvPr>
            <p:ph type="body" idx="1"/>
          </p:nvPr>
        </p:nvSpPr>
        <p:spPr>
          <a:xfrm>
            <a:off x="680879" y="4784071"/>
            <a:ext cx="5447030" cy="3914239"/>
          </a:xfrm>
          <a:prstGeom prst="rect">
            <a:avLst/>
          </a:prstGeom>
        </p:spPr>
        <p:txBody>
          <a:bodyPr spcFirstLastPara="1" wrap="square" lIns="91425" tIns="45700" rIns="91425" bIns="45700" anchor="t" anchorCtr="0">
            <a:noAutofit/>
          </a:bodyPr>
          <a:lstStyle/>
          <a:p>
            <a:r>
              <a:rPr lang="en-US" sz="1200" b="1" dirty="0"/>
              <a:t>Facilitator notes:</a:t>
            </a:r>
            <a:r>
              <a:rPr lang="en-US" sz="1200" dirty="0"/>
              <a:t> Introduce the next module to participants: Standard Precautions. </a:t>
            </a:r>
          </a:p>
          <a:p>
            <a:pPr marL="0" lvl="0" indent="0" algn="l" rtl="0">
              <a:spcBef>
                <a:spcPts val="0"/>
              </a:spcBef>
              <a:spcAft>
                <a:spcPts val="0"/>
              </a:spcAft>
              <a:buNone/>
            </a:pPr>
            <a:endParaRPr dirty="0"/>
          </a:p>
        </p:txBody>
      </p:sp>
      <p:sp>
        <p:nvSpPr>
          <p:cNvPr id="248" name="Google Shape;248;p1:notes"/>
          <p:cNvSpPr>
            <a:spLocks noGrp="1" noRot="1" noChangeAspect="1"/>
          </p:cNvSpPr>
          <p:nvPr>
            <p:ph type="sldImg" idx="2"/>
          </p:nvPr>
        </p:nvSpPr>
        <p:spPr>
          <a:xfrm>
            <a:off x="422275" y="1243013"/>
            <a:ext cx="5964238"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dirty="0"/>
              <a:t>Review the module objectives with participants. Allow participants to ask any questions before beginning the module. Also, allow participants to ask questions while you are reviewing content. </a:t>
            </a:r>
          </a:p>
        </p:txBody>
      </p:sp>
      <p:sp>
        <p:nvSpPr>
          <p:cNvPr id="4" name="Slide Number Placeholder 3"/>
          <p:cNvSpPr>
            <a:spLocks noGrp="1"/>
          </p:cNvSpPr>
          <p:nvPr>
            <p:ph type="sldNum" sz="quarter" idx="5"/>
          </p:nvPr>
        </p:nvSpPr>
        <p:spPr/>
        <p:txBody>
          <a:bodyPr/>
          <a:lstStyle/>
          <a:p>
            <a:fld id="{B6BFF8CA-F518-EC40-BF1B-9782939603F9}" type="slidenum">
              <a:rPr lang="en-US" smtClean="0"/>
              <a:t>9</a:t>
            </a:fld>
            <a:endParaRPr lang="en-US"/>
          </a:p>
        </p:txBody>
      </p:sp>
    </p:spTree>
    <p:extLst>
      <p:ext uri="{BB962C8B-B14F-4D97-AF65-F5344CB8AC3E}">
        <p14:creationId xmlns:p14="http://schemas.microsoft.com/office/powerpoint/2010/main" val="56851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87063" y="572507"/>
            <a:ext cx="11217872" cy="49244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a:xfrm>
            <a:off x="480000" y="6588208"/>
            <a:ext cx="790001" cy="180000"/>
          </a:xfrm>
          <a:prstGeom prst="rect">
            <a:avLst/>
          </a:prstGeom>
        </p:spPr>
        <p:txBody>
          <a:bodyPr/>
          <a:lstStyle/>
          <a:p>
            <a:fld id="{18E9479B-D74B-AB44-9400-E75334DE72E2}" type="datetime1">
              <a:rPr lang="en-CA" noProof="0" smtClean="0"/>
              <a:t>2020-06-11</a:t>
            </a:fld>
            <a:endParaRPr lang="en-GB" noProof="0"/>
          </a:p>
        </p:txBody>
      </p:sp>
      <p:sp>
        <p:nvSpPr>
          <p:cNvPr id="9" name="Footer Placeholder 8"/>
          <p:cNvSpPr>
            <a:spLocks noGrp="1"/>
          </p:cNvSpPr>
          <p:nvPr>
            <p:ph type="ftr" sz="quarter" idx="23"/>
          </p:nvPr>
        </p:nvSpPr>
        <p:spPr>
          <a:xfrm>
            <a:off x="1392992" y="658820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26443252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a:xfrm>
            <a:off x="480000" y="6588208"/>
            <a:ext cx="790001" cy="180000"/>
          </a:xfrm>
          <a:prstGeom prst="rect">
            <a:avLst/>
          </a:prstGeom>
        </p:spPr>
        <p:txBody>
          <a:bodyPr/>
          <a:lstStyle/>
          <a:p>
            <a:fld id="{D8D8BEB7-2F14-B447-9FA1-CB31533E3F65}" type="datetime1">
              <a:rPr lang="en-CA" noProof="0" smtClean="0"/>
              <a:t>2020-06-11</a:t>
            </a:fld>
            <a:endParaRPr lang="en-GB" noProof="0"/>
          </a:p>
        </p:txBody>
      </p:sp>
      <p:sp>
        <p:nvSpPr>
          <p:cNvPr id="9" name="Footer Placeholder 8"/>
          <p:cNvSpPr>
            <a:spLocks noGrp="1"/>
          </p:cNvSpPr>
          <p:nvPr>
            <p:ph type="ftr" sz="quarter" idx="23"/>
          </p:nvPr>
        </p:nvSpPr>
        <p:spPr>
          <a:xfrm>
            <a:off x="1392992" y="658820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US" noProof="0"/>
              <a:t>Click to edit Master title style</a:t>
            </a:r>
            <a:endParaRPr lang="en-GB" noProof="0"/>
          </a:p>
        </p:txBody>
      </p:sp>
      <p:sp>
        <p:nvSpPr>
          <p:cNvPr id="12" name="Content Placeholder 2"/>
          <p:cNvSpPr>
            <a:spLocks noGrp="1"/>
          </p:cNvSpPr>
          <p:nvPr>
            <p:ph sz="half" idx="25"/>
          </p:nvPr>
        </p:nvSpPr>
        <p:spPr>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874018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a:xfrm>
            <a:off x="480000" y="6588208"/>
            <a:ext cx="790001" cy="180000"/>
          </a:xfrm>
          <a:prstGeom prst="rect">
            <a:avLst/>
          </a:prstGeom>
        </p:spPr>
        <p:txBody>
          <a:bodyPr/>
          <a:lstStyle/>
          <a:p>
            <a:fld id="{2AA8F95C-F310-B84B-9D0A-793FC0281BB1}" type="datetime1">
              <a:rPr lang="en-CA" noProof="0" smtClean="0"/>
              <a:t>2020-06-11</a:t>
            </a:fld>
            <a:endParaRPr lang="en-GB" noProof="0"/>
          </a:p>
        </p:txBody>
      </p:sp>
      <p:sp>
        <p:nvSpPr>
          <p:cNvPr id="9" name="Footer Placeholder 8"/>
          <p:cNvSpPr>
            <a:spLocks noGrp="1"/>
          </p:cNvSpPr>
          <p:nvPr>
            <p:ph type="ftr" sz="quarter" idx="23"/>
          </p:nvPr>
        </p:nvSpPr>
        <p:spPr>
          <a:xfrm>
            <a:off x="1392992" y="658820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US" noProof="0"/>
              <a:t>Click to edit Master title style</a:t>
            </a:r>
            <a:endParaRPr lang="en-GB" noProof="0"/>
          </a:p>
        </p:txBody>
      </p:sp>
      <p:sp>
        <p:nvSpPr>
          <p:cNvPr id="12" name="Content Placeholder 2"/>
          <p:cNvSpPr>
            <a:spLocks noGrp="1"/>
          </p:cNvSpPr>
          <p:nvPr>
            <p:ph sz="half" idx="25"/>
          </p:nvPr>
        </p:nvSpPr>
        <p:spPr>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75782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a:xfrm>
            <a:off x="480000" y="6588208"/>
            <a:ext cx="790001" cy="180000"/>
          </a:xfrm>
          <a:prstGeom prst="rect">
            <a:avLst/>
          </a:prstGeom>
        </p:spPr>
        <p:txBody>
          <a:bodyPr/>
          <a:lstStyle/>
          <a:p>
            <a:fld id="{EEB89427-AEB9-0B4E-90E5-B77A19B6F1CD}" type="datetime1">
              <a:rPr lang="en-CA" noProof="0" smtClean="0"/>
              <a:t>2020-06-11</a:t>
            </a:fld>
            <a:endParaRPr lang="en-GB" noProof="0"/>
          </a:p>
        </p:txBody>
      </p:sp>
      <p:sp>
        <p:nvSpPr>
          <p:cNvPr id="9" name="Footer Placeholder 8"/>
          <p:cNvSpPr>
            <a:spLocks noGrp="1"/>
          </p:cNvSpPr>
          <p:nvPr>
            <p:ph type="ftr" sz="quarter" idx="23"/>
          </p:nvPr>
        </p:nvSpPr>
        <p:spPr>
          <a:xfrm>
            <a:off x="1392992" y="6588208"/>
            <a:ext cx="2264608" cy="180000"/>
          </a:xfrm>
          <a:prstGeom prst="rect">
            <a:avLst/>
          </a:prstGeom>
        </p:spPr>
        <p:txBody>
          <a:bodyPr/>
          <a:lstStyle/>
          <a:p>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US" noProof="0"/>
              <a:t>Click to edit Master title style</a:t>
            </a:r>
            <a:endParaRPr lang="en-GB" noProof="0"/>
          </a:p>
        </p:txBody>
      </p:sp>
      <p:sp>
        <p:nvSpPr>
          <p:cNvPr id="12" name="Content Placeholder 2"/>
          <p:cNvSpPr>
            <a:spLocks noGrp="1"/>
          </p:cNvSpPr>
          <p:nvPr>
            <p:ph sz="half" idx="25"/>
          </p:nvPr>
        </p:nvSpPr>
        <p:spPr>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765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a:xfrm>
            <a:off x="480000" y="6588208"/>
            <a:ext cx="790001" cy="180000"/>
          </a:xfrm>
          <a:prstGeom prst="rect">
            <a:avLst/>
          </a:prstGeom>
        </p:spPr>
        <p:txBody>
          <a:bodyPr/>
          <a:lstStyle/>
          <a:p>
            <a:fld id="{4C186833-0EFA-3C48-BA1F-061B61DE45CD}" type="datetime1">
              <a:rPr lang="en-CA" noProof="0" smtClean="0"/>
              <a:t>2020-06-11</a:t>
            </a:fld>
            <a:endParaRPr lang="en-GB" noProof="0"/>
          </a:p>
        </p:txBody>
      </p:sp>
      <p:sp>
        <p:nvSpPr>
          <p:cNvPr id="9" name="Footer Placeholder 8"/>
          <p:cNvSpPr>
            <a:spLocks noGrp="1"/>
          </p:cNvSpPr>
          <p:nvPr>
            <p:ph type="ftr" sz="quarter" idx="19"/>
          </p:nvPr>
        </p:nvSpPr>
        <p:spPr>
          <a:xfrm>
            <a:off x="1392992" y="6588208"/>
            <a:ext cx="2264608"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84631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a:xfrm>
            <a:off x="480000" y="6588208"/>
            <a:ext cx="790001" cy="180000"/>
          </a:xfrm>
          <a:prstGeom prst="rect">
            <a:avLst/>
          </a:prstGeom>
        </p:spPr>
        <p:txBody>
          <a:bodyPr/>
          <a:lstStyle/>
          <a:p>
            <a:fld id="{0F53E2BF-B0B4-C143-AD29-C8D25B91B5FC}" type="datetime1">
              <a:rPr lang="en-CA" noProof="0" smtClean="0"/>
              <a:t>2020-06-11</a:t>
            </a:fld>
            <a:endParaRPr lang="en-GB" noProof="0"/>
          </a:p>
        </p:txBody>
      </p:sp>
      <p:sp>
        <p:nvSpPr>
          <p:cNvPr id="9" name="Footer Placeholder 8"/>
          <p:cNvSpPr>
            <a:spLocks noGrp="1"/>
          </p:cNvSpPr>
          <p:nvPr>
            <p:ph type="ftr" sz="quarter" idx="19"/>
          </p:nvPr>
        </p:nvSpPr>
        <p:spPr>
          <a:xfrm>
            <a:off x="1392992" y="6588208"/>
            <a:ext cx="2264608" cy="180000"/>
          </a:xfrm>
          <a:prstGeom prst="rect">
            <a:avLst/>
          </a:prstGeom>
        </p:spPr>
        <p:txBody>
          <a:bodyPr/>
          <a:lstStyle/>
          <a:p>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01028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a:xfrm>
            <a:off x="480000" y="6588208"/>
            <a:ext cx="790001" cy="180000"/>
          </a:xfrm>
          <a:prstGeom prst="rect">
            <a:avLst/>
          </a:prstGeom>
        </p:spPr>
        <p:txBody>
          <a:bodyPr/>
          <a:lstStyle/>
          <a:p>
            <a:fld id="{9BDDCDB1-0677-8246-98E5-2B476FBBE80E}" type="datetime1">
              <a:rPr lang="en-CA" noProof="0" smtClean="0"/>
              <a:t>2020-06-11</a:t>
            </a:fld>
            <a:endParaRPr lang="en-GB" noProof="0"/>
          </a:p>
        </p:txBody>
      </p:sp>
      <p:sp>
        <p:nvSpPr>
          <p:cNvPr id="4" name="Footer Placeholder 3"/>
          <p:cNvSpPr>
            <a:spLocks noGrp="1"/>
          </p:cNvSpPr>
          <p:nvPr>
            <p:ph type="ftr" sz="quarter" idx="19"/>
          </p:nvPr>
        </p:nvSpPr>
        <p:spPr>
          <a:xfrm>
            <a:off x="1392992" y="6588208"/>
            <a:ext cx="2264608" cy="180000"/>
          </a:xfrm>
          <a:prstGeom prst="rect">
            <a:avLst/>
          </a:prstGeom>
        </p:spPr>
        <p:txBody>
          <a:bodyPr/>
          <a:lstStyle/>
          <a:p>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87654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xfrm>
            <a:off x="480000" y="6588208"/>
            <a:ext cx="790001" cy="180000"/>
          </a:xfrm>
          <a:prstGeom prst="rect">
            <a:avLst/>
          </a:prstGeom>
          <a:noFill/>
        </p:spPr>
        <p:txBody>
          <a:bodyPr/>
          <a:lstStyle>
            <a:lvl1pPr>
              <a:defRPr>
                <a:solidFill>
                  <a:schemeClr val="tx1"/>
                </a:solidFill>
              </a:defRPr>
            </a:lvl1pPr>
          </a:lstStyle>
          <a:p>
            <a:fld id="{878D7757-41CF-F64F-B3BB-ED86ED604C90}" type="datetime1">
              <a:rPr lang="en-CA" noProof="0" smtClean="0"/>
              <a:t>2020-06-11</a:t>
            </a:fld>
            <a:endParaRPr lang="en-GB" noProof="0"/>
          </a:p>
        </p:txBody>
      </p:sp>
      <p:sp>
        <p:nvSpPr>
          <p:cNvPr id="19" name="Footer Placeholder 18"/>
          <p:cNvSpPr>
            <a:spLocks noGrp="1"/>
          </p:cNvSpPr>
          <p:nvPr>
            <p:ph type="ftr" sz="quarter" idx="15"/>
          </p:nvPr>
        </p:nvSpPr>
        <p:spPr>
          <a:xfrm>
            <a:off x="1392992" y="6588208"/>
            <a:ext cx="2264608" cy="180000"/>
          </a:xfrm>
          <a:prstGeom prst="rect">
            <a:avLst/>
          </a:prstGeom>
          <a:noFill/>
        </p:spPr>
        <p:txBody>
          <a:bodyPr/>
          <a:lstStyle/>
          <a:p>
            <a:endParaRPr lang="en-GB" noProof="0"/>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US" noProof="0"/>
              <a:t>Click to edit Master title style</a:t>
            </a:r>
            <a:endParaRPr lang="en-GB" noProof="0" dirty="0"/>
          </a:p>
        </p:txBody>
      </p:sp>
      <p:sp>
        <p:nvSpPr>
          <p:cNvPr id="1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48130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a:xfrm>
            <a:off x="480000" y="6588208"/>
            <a:ext cx="790001" cy="180000"/>
          </a:xfrm>
          <a:prstGeom prst="rect">
            <a:avLst/>
          </a:prstGeom>
        </p:spPr>
        <p:txBody>
          <a:bodyPr/>
          <a:lstStyle>
            <a:lvl1pPr>
              <a:defRPr>
                <a:solidFill>
                  <a:schemeClr val="tx1"/>
                </a:solidFill>
              </a:defRPr>
            </a:lvl1pPr>
          </a:lstStyle>
          <a:p>
            <a:fld id="{5CF2F4BB-B92C-E946-8328-D20DD514E27E}" type="datetime1">
              <a:rPr lang="en-CA" noProof="0" smtClean="0"/>
              <a:t>2020-06-11</a:t>
            </a:fld>
            <a:endParaRPr lang="en-GB" noProof="0"/>
          </a:p>
        </p:txBody>
      </p:sp>
      <p:sp>
        <p:nvSpPr>
          <p:cNvPr id="3" name="Footer Placeholder 2"/>
          <p:cNvSpPr>
            <a:spLocks noGrp="1"/>
          </p:cNvSpPr>
          <p:nvPr>
            <p:ph type="ftr" sz="quarter" idx="20"/>
          </p:nvPr>
        </p:nvSpPr>
        <p:spPr bwMode="gray">
          <a:xfrm>
            <a:off x="1392992" y="6588208"/>
            <a:ext cx="2264608" cy="180000"/>
          </a:xfrm>
          <a:prstGeom prst="rect">
            <a:avLst/>
          </a:prstGeom>
        </p:spPr>
        <p:txBody>
          <a:bodyPr/>
          <a:lstStyle>
            <a:lvl1pPr>
              <a:defRPr>
                <a:solidFill>
                  <a:schemeClr val="tx1"/>
                </a:solidFill>
              </a:defRPr>
            </a:lvl1pPr>
          </a:lstStyle>
          <a:p>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98604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8208"/>
            <a:ext cx="790001" cy="180000"/>
          </a:xfrm>
          <a:prstGeom prst="rect">
            <a:avLst/>
          </a:prstGeom>
        </p:spPr>
        <p:txBody>
          <a:bodyPr/>
          <a:lstStyle/>
          <a:p>
            <a:fld id="{DAAD2487-1205-F44F-A6B4-835750A08F9B}" type="datetime1">
              <a:rPr lang="en-CA" noProof="0" smtClean="0"/>
              <a:t>2020-06-11</a:t>
            </a:fld>
            <a:endParaRPr lang="en-GB" noProof="0"/>
          </a:p>
        </p:txBody>
      </p:sp>
      <p:sp>
        <p:nvSpPr>
          <p:cNvPr id="8" name="Footer Placeholder 7"/>
          <p:cNvSpPr>
            <a:spLocks noGrp="1"/>
          </p:cNvSpPr>
          <p:nvPr>
            <p:ph type="ftr" sz="quarter" idx="31"/>
          </p:nvPr>
        </p:nvSpPr>
        <p:spPr bwMode="gray">
          <a:xfrm>
            <a:off x="1392992" y="6588208"/>
            <a:ext cx="2264608" cy="180000"/>
          </a:xfrm>
          <a:prstGeom prst="rect">
            <a:avLst/>
          </a:prstGeom>
        </p:spPr>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2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30669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87064" y="533400"/>
            <a:ext cx="8575887" cy="492443"/>
          </a:xfrm>
        </p:spPr>
        <p:txBody>
          <a:bodyPr lIns="0" tIns="0" rIns="0" bIns="0"/>
          <a:lstStyle>
            <a:lvl1pPr>
              <a:defRPr sz="3200" b="1" i="0">
                <a:solidFill>
                  <a:srgbClr val="0092CC"/>
                </a:solidFill>
                <a:latin typeface="Times New Roman"/>
                <a:cs typeface="Times New Roman"/>
              </a:defRPr>
            </a:lvl1pPr>
          </a:lstStyle>
          <a:p>
            <a:endParaRPr dirty="0"/>
          </a:p>
        </p:txBody>
      </p:sp>
      <p:sp>
        <p:nvSpPr>
          <p:cNvPr id="3" name="Holder 3"/>
          <p:cNvSpPr>
            <a:spLocks noGrp="1"/>
          </p:cNvSpPr>
          <p:nvPr>
            <p:ph type="body" idx="1"/>
          </p:nvPr>
        </p:nvSpPr>
        <p:spPr/>
        <p:txBody>
          <a:bodyPr lIns="0" tIns="0" rIns="0" bIns="0"/>
          <a:lstStyle>
            <a:lvl1pPr>
              <a:defRPr sz="2000" b="1" i="1">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0" y="6588208"/>
            <a:ext cx="790001" cy="180000"/>
          </a:xfrm>
          <a:prstGeom prst="rect">
            <a:avLst/>
          </a:prstGeom>
        </p:spPr>
        <p:txBody>
          <a:bodyPr/>
          <a:lstStyle/>
          <a:p>
            <a:fld id="{543C33B5-7C1B-1B47-A85F-63049295FAE1}" type="datetime1">
              <a:rPr lang="en-CA" noProof="0" smtClean="0"/>
              <a:t>2020-06-11</a:t>
            </a:fld>
            <a:endParaRPr lang="en-GB" noProof="0"/>
          </a:p>
        </p:txBody>
      </p:sp>
      <p:sp>
        <p:nvSpPr>
          <p:cNvPr id="4" name="Footer Placeholder 3"/>
          <p:cNvSpPr>
            <a:spLocks noGrp="1"/>
          </p:cNvSpPr>
          <p:nvPr>
            <p:ph type="ftr" sz="quarter" idx="11"/>
          </p:nvPr>
        </p:nvSpPr>
        <p:spPr bwMode="gray">
          <a:xfrm>
            <a:off x="1392992" y="6588208"/>
            <a:ext cx="2264608"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446352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p:nvPr>
        </p:nvSpPr>
        <p:spPr bwMode="gray">
          <a:xfrm>
            <a:off x="2" y="4482000"/>
            <a:ext cx="12191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35" name="Picture Placeholder 8"/>
          <p:cNvSpPr>
            <a:spLocks noGrp="1"/>
          </p:cNvSpPr>
          <p:nvPr>
            <p:ph type="pic" sz="quarter" idx="22" hasCustomPrompt="1"/>
          </p:nvPr>
        </p:nvSpPr>
        <p:spPr bwMode="gray">
          <a:xfrm>
            <a:off x="7460678" y="488563"/>
            <a:ext cx="4230495"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3504154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46412A-A359-4A77-B874-C37906ACF624}"/>
              </a:ext>
            </a:extLst>
          </p:cNvPr>
          <p:cNvSpPr>
            <a:spLocks noChangeArrowheads="1"/>
          </p:cNvSpPr>
          <p:nvPr/>
        </p:nvSpPr>
        <p:spPr bwMode="auto">
          <a:xfrm>
            <a:off x="0" y="5959476"/>
            <a:ext cx="12192000" cy="8985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sz="1800"/>
          </a:p>
        </p:txBody>
      </p:sp>
      <p:pic>
        <p:nvPicPr>
          <p:cNvPr id="5" name="Picture 8" descr="PPT_topbar">
            <a:extLst>
              <a:ext uri="{FF2B5EF4-FFF2-40B4-BE49-F238E27FC236}">
                <a16:creationId xmlns:a16="http://schemas.microsoft.com/office/drawing/2014/main" id="{ABDD8FA5-3C65-4F6A-A66B-5459EEA3A7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 y="1"/>
            <a:ext cx="12192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7955" name="Rectangle 3"/>
          <p:cNvSpPr>
            <a:spLocks noGrp="1" noChangeArrowheads="1"/>
          </p:cNvSpPr>
          <p:nvPr>
            <p:ph type="ctrTitle"/>
          </p:nvPr>
        </p:nvSpPr>
        <p:spPr>
          <a:xfrm>
            <a:off x="552451" y="1724026"/>
            <a:ext cx="11087100" cy="1470025"/>
          </a:xfrm>
        </p:spPr>
        <p:txBody>
          <a:bodyPr bIns="45720"/>
          <a:lstStyle>
            <a:lvl1pPr>
              <a:defRPr>
                <a:solidFill>
                  <a:schemeClr val="tx1"/>
                </a:solidFill>
              </a:defRPr>
            </a:lvl1pPr>
          </a:lstStyle>
          <a:p>
            <a:pPr lvl="0"/>
            <a:r>
              <a:rPr lang="en-US" altLang="en-US" noProof="0"/>
              <a:t>Click to edit Master title style</a:t>
            </a:r>
            <a:endParaRPr lang="en-GB" altLang="en-US" noProof="0"/>
          </a:p>
        </p:txBody>
      </p:sp>
      <p:sp>
        <p:nvSpPr>
          <p:cNvPr id="637956" name="Rectangle 4"/>
          <p:cNvSpPr>
            <a:spLocks noGrp="1" noChangeArrowheads="1"/>
          </p:cNvSpPr>
          <p:nvPr>
            <p:ph type="subTitle" idx="1"/>
          </p:nvPr>
        </p:nvSpPr>
        <p:spPr>
          <a:xfrm>
            <a:off x="552451" y="3390900"/>
            <a:ext cx="11087100" cy="1216025"/>
          </a:xfrm>
        </p:spPr>
        <p:txBody>
          <a:bodyPr/>
          <a:lstStyle>
            <a:lvl1pPr>
              <a:defRPr sz="2800">
                <a:solidFill>
                  <a:schemeClr val="tx2"/>
                </a:solidFill>
              </a:defRPr>
            </a:lvl1pPr>
          </a:lstStyle>
          <a:p>
            <a:pPr lvl="0"/>
            <a:r>
              <a:rPr lang="en-US" altLang="en-US" noProof="0"/>
              <a:t>Click to edit Master subtitle style</a:t>
            </a:r>
            <a:endParaRPr lang="en-GB" altLang="en-US" noProof="0"/>
          </a:p>
        </p:txBody>
      </p:sp>
      <p:sp>
        <p:nvSpPr>
          <p:cNvPr id="6" name="Date Placeholder 5">
            <a:extLst>
              <a:ext uri="{FF2B5EF4-FFF2-40B4-BE49-F238E27FC236}">
                <a16:creationId xmlns:a16="http://schemas.microsoft.com/office/drawing/2014/main" id="{FB2B093D-A012-49DC-8756-4F6FCDA4E56F}"/>
              </a:ext>
            </a:extLst>
          </p:cNvPr>
          <p:cNvSpPr>
            <a:spLocks noGrp="1" noChangeArrowheads="1"/>
          </p:cNvSpPr>
          <p:nvPr>
            <p:ph type="dt" sz="half" idx="10"/>
          </p:nvPr>
        </p:nvSpPr>
        <p:spPr bwMode="auto">
          <a:xfrm>
            <a:off x="552451" y="46069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a:defRPr sz="2400" smtClean="0">
                <a:solidFill>
                  <a:schemeClr val="accent1"/>
                </a:solidFill>
                <a:latin typeface="Arial" charset="0"/>
              </a:defRPr>
            </a:lvl1pPr>
          </a:lstStyle>
          <a:p>
            <a:pPr>
              <a:defRPr/>
            </a:pPr>
            <a:fld id="{2C9E0C9E-7041-0140-9C2E-4CBFFD64B3D9}" type="datetime1">
              <a:rPr lang="en-CA" altLang="en-US" smtClean="0"/>
              <a:t>2020-06-11</a:t>
            </a:fld>
            <a:endParaRPr lang="en-GB" altLang="en-US"/>
          </a:p>
        </p:txBody>
      </p:sp>
      <p:sp>
        <p:nvSpPr>
          <p:cNvPr id="7" name="Footer Placeholder 6">
            <a:extLst>
              <a:ext uri="{FF2B5EF4-FFF2-40B4-BE49-F238E27FC236}">
                <a16:creationId xmlns:a16="http://schemas.microsoft.com/office/drawing/2014/main" id="{7513D82B-5621-40BA-95FE-6EB8F0B5F420}"/>
              </a:ext>
            </a:extLst>
          </p:cNvPr>
          <p:cNvSpPr>
            <a:spLocks noGrp="1" noChangeArrowheads="1"/>
          </p:cNvSpPr>
          <p:nvPr>
            <p:ph type="ftr" sz="quarter" idx="11"/>
          </p:nvPr>
        </p:nvSpPr>
        <p:spPr bwMode="auto">
          <a:xfrm>
            <a:off x="552451" y="6248401"/>
            <a:ext cx="11087100" cy="373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a:defRPr sz="1400" b="0" smtClean="0">
                <a:solidFill>
                  <a:schemeClr val="accent1"/>
                </a:solidFill>
                <a:latin typeface="Arial" charset="0"/>
              </a:defRPr>
            </a:lvl1pPr>
          </a:lstStyle>
          <a:p>
            <a:pPr>
              <a:defRPr/>
            </a:pPr>
            <a:endParaRPr lang="en-GB" altLang="en-US"/>
          </a:p>
        </p:txBody>
      </p:sp>
    </p:spTree>
    <p:extLst>
      <p:ext uri="{BB962C8B-B14F-4D97-AF65-F5344CB8AC3E}">
        <p14:creationId xmlns:p14="http://schemas.microsoft.com/office/powerpoint/2010/main" val="377243375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91602-CC72-A446-AC52-0A07C2AA6A83}" type="datetime1">
              <a:rPr lang="en-CA" smtClean="0"/>
              <a:t>2020-06-11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C6C60-A5AE-4340-A143-546F6747C26D}" type="slidenum">
              <a:rPr lang="en-US" smtClean="0"/>
              <a:t>‹#›</a:t>
            </a:fld>
            <a:endParaRPr lang="en-US"/>
          </a:p>
        </p:txBody>
      </p:sp>
    </p:spTree>
    <p:extLst>
      <p:ext uri="{BB962C8B-B14F-4D97-AF65-F5344CB8AC3E}">
        <p14:creationId xmlns:p14="http://schemas.microsoft.com/office/powerpoint/2010/main" val="3625222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2" name="Title 1"/>
          <p:cNvSpPr>
            <a:spLocks noGrp="1"/>
          </p:cNvSpPr>
          <p:nvPr>
            <p:ph type="title"/>
          </p:nvPr>
        </p:nvSpPr>
        <p:spPr/>
        <p:txBody>
          <a:bodyPr/>
          <a:lstStyle/>
          <a:p>
            <a:r>
              <a:rPr lang="en-US" noProof="0" dirty="0"/>
              <a:t>Click to edit Master title style</a:t>
            </a:r>
            <a:endParaRPr lang="en-GB" noProof="0" dirty="0"/>
          </a:p>
        </p:txBody>
      </p:sp>
    </p:spTree>
    <p:extLst>
      <p:ext uri="{BB962C8B-B14F-4D97-AF65-F5344CB8AC3E}">
        <p14:creationId xmlns:p14="http://schemas.microsoft.com/office/powerpoint/2010/main" val="356144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white">
  <p:cSld name="2_Title and Content white">
    <p:spTree>
      <p:nvGrpSpPr>
        <p:cNvPr id="1" name="Shape 88"/>
        <p:cNvGrpSpPr/>
        <p:nvPr/>
      </p:nvGrpSpPr>
      <p:grpSpPr>
        <a:xfrm>
          <a:off x="0" y="0"/>
          <a:ext cx="0" cy="0"/>
          <a:chOff x="0" y="0"/>
          <a:chExt cx="0" cy="0"/>
        </a:xfrm>
      </p:grpSpPr>
      <p:sp>
        <p:nvSpPr>
          <p:cNvPr id="89" name="Google Shape;89;p72"/>
          <p:cNvSpPr txBox="1">
            <a:spLocks noGrp="1"/>
          </p:cNvSpPr>
          <p:nvPr>
            <p:ph type="body" idx="1"/>
          </p:nvPr>
        </p:nvSpPr>
        <p:spPr>
          <a:xfrm>
            <a:off x="480000" y="1800000"/>
            <a:ext cx="11232001" cy="4237200"/>
          </a:xfrm>
          <a:prstGeom prst="rect">
            <a:avLst/>
          </a:prstGeom>
          <a:noFill/>
          <a:ln>
            <a:noFill/>
          </a:ln>
        </p:spPr>
        <p:txBody>
          <a:bodyPr spcFirstLastPara="1" wrap="square" lIns="18000" tIns="0" rIns="18000" bIns="0" anchor="t" anchorCtr="0">
            <a:noAutofit/>
          </a:bodyPr>
          <a:lstStyle>
            <a:lvl1pPr marL="457200" lvl="0" indent="-228600" algn="l">
              <a:lnSpc>
                <a:spcPct val="110000"/>
              </a:lnSpc>
              <a:spcBef>
                <a:spcPts val="1000"/>
              </a:spcBef>
              <a:spcAft>
                <a:spcPts val="0"/>
              </a:spcAft>
              <a:buSzPts val="1440"/>
              <a:buNone/>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72"/>
          <p:cNvSpPr txBox="1">
            <a:spLocks noGrp="1"/>
          </p:cNvSpPr>
          <p:nvPr>
            <p:ph type="body" idx="2"/>
          </p:nvPr>
        </p:nvSpPr>
        <p:spPr>
          <a:xfrm>
            <a:off x="480485" y="1188003"/>
            <a:ext cx="8160000" cy="288925"/>
          </a:xfrm>
          <a:prstGeom prst="rect">
            <a:avLst/>
          </a:prstGeom>
          <a:noFill/>
          <a:ln>
            <a:noFill/>
          </a:ln>
        </p:spPr>
        <p:txBody>
          <a:bodyPr spcFirstLastPara="1" wrap="square" lIns="18000" tIns="0" rIns="18000" bIns="0" anchor="ctr" anchorCtr="0">
            <a:normAutofit/>
          </a:bodyPr>
          <a:lstStyle>
            <a:lvl1pPr marL="457200" lvl="0" indent="-228600" algn="l">
              <a:lnSpc>
                <a:spcPct val="110000"/>
              </a:lnSpc>
              <a:spcBef>
                <a:spcPts val="1000"/>
              </a:spcBef>
              <a:spcAft>
                <a:spcPts val="0"/>
              </a:spcAft>
              <a:buSzPts val="1280"/>
              <a:buFont typeface="Arial"/>
              <a:buNone/>
              <a:defRPr sz="1600" b="0">
                <a:solidFill>
                  <a:schemeClr val="dk1"/>
                </a:solidFill>
                <a:latin typeface="Arial"/>
                <a:ea typeface="Arial"/>
                <a:cs typeface="Arial"/>
                <a:sym typeface="Arial"/>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72"/>
          <p:cNvSpPr txBox="1">
            <a:spLocks noGrp="1"/>
          </p:cNvSpPr>
          <p:nvPr>
            <p:ph type="sldNum" idx="12"/>
          </p:nvPr>
        </p:nvSpPr>
        <p:spPr>
          <a:xfrm>
            <a:off x="11416433" y="6588208"/>
            <a:ext cx="289931"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72"/>
          <p:cNvSpPr txBox="1">
            <a:spLocks noGrp="1"/>
          </p:cNvSpPr>
          <p:nvPr>
            <p:ph type="body" idx="3"/>
          </p:nvPr>
        </p:nvSpPr>
        <p:spPr>
          <a:xfrm>
            <a:off x="480000" y="6293651"/>
            <a:ext cx="11226365" cy="208579"/>
          </a:xfrm>
          <a:prstGeom prst="rect">
            <a:avLst/>
          </a:prstGeom>
          <a:noFill/>
          <a:ln>
            <a:noFill/>
          </a:ln>
        </p:spPr>
        <p:txBody>
          <a:bodyPr spcFirstLastPara="1" wrap="square" lIns="18000" tIns="0" rIns="18000" bIns="0" anchor="t" anchorCtr="0">
            <a:normAutofit/>
          </a:bodyPr>
          <a:lstStyle>
            <a:lvl1pPr marL="457200" lvl="0" indent="-228600" algn="l">
              <a:lnSpc>
                <a:spcPct val="100000"/>
              </a:lnSpc>
              <a:spcBef>
                <a:spcPts val="0"/>
              </a:spcBef>
              <a:spcAft>
                <a:spcPts val="0"/>
              </a:spcAft>
              <a:buSzPts val="640"/>
              <a:buFont typeface="Arial"/>
              <a:buNone/>
              <a:defRPr sz="800" b="0">
                <a:solidFill>
                  <a:schemeClr val="dk1"/>
                </a:solidFill>
                <a:latin typeface="Arial"/>
                <a:ea typeface="Arial"/>
                <a:cs typeface="Arial"/>
                <a:sym typeface="Arial"/>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72"/>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lvl1pPr lvl="0" algn="l">
              <a:lnSpc>
                <a:spcPct val="90000"/>
              </a:lnSpc>
              <a:spcBef>
                <a:spcPts val="0"/>
              </a:spcBef>
              <a:spcAft>
                <a:spcPts val="0"/>
              </a:spcAft>
              <a:buClr>
                <a:srgbClr val="0092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72279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E1C37-3855-430C-B1FD-B640FC2A9128}"/>
              </a:ext>
            </a:extLst>
          </p:cNvPr>
          <p:cNvSpPr>
            <a:spLocks noGrp="1"/>
          </p:cNvSpPr>
          <p:nvPr>
            <p:ph type="dt" sz="half" idx="10"/>
          </p:nvPr>
        </p:nvSpPr>
        <p:spPr/>
        <p:txBody>
          <a:bodyPr/>
          <a:lstStyle/>
          <a:p>
            <a:fld id="{CCDF0286-A776-49AA-A252-A3CB5BA026A2}" type="datetimeFigureOut">
              <a:rPr lang="en-GB" smtClean="0"/>
              <a:t>11/06/2020</a:t>
            </a:fld>
            <a:endParaRPr lang="en-GB"/>
          </a:p>
        </p:txBody>
      </p:sp>
      <p:sp>
        <p:nvSpPr>
          <p:cNvPr id="3" name="Footer Placeholder 2">
            <a:extLst>
              <a:ext uri="{FF2B5EF4-FFF2-40B4-BE49-F238E27FC236}">
                <a16:creationId xmlns:a16="http://schemas.microsoft.com/office/drawing/2014/main" id="{9C73F739-485D-4CAB-A363-BC3FA5FB98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750350-572C-4DAB-AEF4-01C5A5A547DA}"/>
              </a:ext>
            </a:extLst>
          </p:cNvPr>
          <p:cNvSpPr>
            <a:spLocks noGrp="1"/>
          </p:cNvSpPr>
          <p:nvPr>
            <p:ph type="sldNum" sz="quarter" idx="12"/>
          </p:nvPr>
        </p:nvSpPr>
        <p:spPr/>
        <p:txBody>
          <a:bodyPr/>
          <a:lstStyle/>
          <a:p>
            <a:fld id="{96E4EE2E-92DE-4F18-BD40-0220FC384740}" type="slidenum">
              <a:rPr lang="en-GB" smtClean="0"/>
              <a:t>‹#›</a:t>
            </a:fld>
            <a:endParaRPr lang="en-GB"/>
          </a:p>
        </p:txBody>
      </p:sp>
    </p:spTree>
    <p:extLst>
      <p:ext uri="{BB962C8B-B14F-4D97-AF65-F5344CB8AC3E}">
        <p14:creationId xmlns:p14="http://schemas.microsoft.com/office/powerpoint/2010/main" val="119093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2234" y="540054"/>
            <a:ext cx="8575887" cy="492443"/>
          </a:xfrm>
        </p:spPr>
        <p:txBody>
          <a:bodyPr lIns="0" tIns="0" rIns="0" bIns="0"/>
          <a:lstStyle>
            <a:lvl1pPr>
              <a:defRPr sz="3200" b="1" i="0">
                <a:solidFill>
                  <a:srgbClr val="0092CC"/>
                </a:solidFill>
                <a:latin typeface="Times New Roman"/>
                <a:cs typeface="Times New Roman"/>
              </a:defRPr>
            </a:lvl1pPr>
          </a:lstStyle>
          <a:p>
            <a:endParaRPr/>
          </a:p>
        </p:txBody>
      </p:sp>
      <p:sp>
        <p:nvSpPr>
          <p:cNvPr id="3" name="Holder 3"/>
          <p:cNvSpPr>
            <a:spLocks noGrp="1"/>
          </p:cNvSpPr>
          <p:nvPr>
            <p:ph sz="half" idx="2"/>
          </p:nvPr>
        </p:nvSpPr>
        <p:spPr>
          <a:xfrm>
            <a:off x="487068" y="1216223"/>
            <a:ext cx="5333153" cy="307777"/>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sz="half" idx="3"/>
          </p:nvPr>
        </p:nvSpPr>
        <p:spPr>
          <a:xfrm>
            <a:off x="6714576" y="2894497"/>
            <a:ext cx="5224779" cy="27699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33400" y="533400"/>
            <a:ext cx="8575887" cy="492443"/>
          </a:xfrm>
        </p:spPr>
        <p:txBody>
          <a:bodyPr lIns="0" tIns="0" rIns="0" bIns="0"/>
          <a:lstStyle>
            <a:lvl1pPr>
              <a:defRPr sz="3200" b="1" i="0">
                <a:solidFill>
                  <a:srgbClr val="0092CC"/>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1415772"/>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05F5F25C-B8D8-45F9-9C80-5699EEACB709}" type="datetime1">
              <a:rPr lang="en-GB" noProof="0" smtClean="0"/>
              <a:t>11/06/2020</a:t>
            </a:fld>
            <a:endParaRPr lang="en-GB" noProof="0"/>
          </a:p>
        </p:txBody>
      </p:sp>
      <p:sp>
        <p:nvSpPr>
          <p:cNvPr id="5" name="Footer Placeholder 4"/>
          <p:cNvSpPr>
            <a:spLocks noGrp="1"/>
          </p:cNvSpPr>
          <p:nvPr>
            <p:ph type="ftr" sz="quarter" idx="15"/>
          </p:nvPr>
        </p:nvSpPr>
        <p:spPr/>
        <p:txBody>
          <a:bodyPr/>
          <a:lstStyle/>
          <a:p>
            <a:r>
              <a:rPr lang="en-GB" dirty="0"/>
              <a:t>|   Title of the presentation</a:t>
            </a:r>
            <a:endParaRPr lang="en-GB" noProof="0" dirty="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a:xfrm>
            <a:off x="480000" y="534024"/>
            <a:ext cx="8575887" cy="492443"/>
          </a:xfrm>
        </p:spPr>
        <p:txBody>
          <a:bodyPr/>
          <a:lstStyle/>
          <a:p>
            <a:r>
              <a:rPr lang="en-GB" noProof="0"/>
              <a:t>Click to edit Master title style</a:t>
            </a:r>
          </a:p>
        </p:txBody>
      </p:sp>
    </p:spTree>
    <p:extLst>
      <p:ext uri="{BB962C8B-B14F-4D97-AF65-F5344CB8AC3E}">
        <p14:creationId xmlns:p14="http://schemas.microsoft.com/office/powerpoint/2010/main" val="203483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1415772"/>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05F5F25C-B8D8-45F9-9C80-5699EEACB709}" type="datetime1">
              <a:rPr lang="en-GB" noProof="0" smtClean="0"/>
              <a:t>11/06/2020</a:t>
            </a:fld>
            <a:endParaRPr lang="en-GB" noProof="0"/>
          </a:p>
        </p:txBody>
      </p:sp>
      <p:sp>
        <p:nvSpPr>
          <p:cNvPr id="5" name="Footer Placeholder 4"/>
          <p:cNvSpPr>
            <a:spLocks noGrp="1"/>
          </p:cNvSpPr>
          <p:nvPr>
            <p:ph type="ftr" sz="quarter" idx="15"/>
          </p:nvPr>
        </p:nvSpPr>
        <p:spPr/>
        <p:txBody>
          <a:bodyPr/>
          <a:lstStyle/>
          <a:p>
            <a:r>
              <a:rPr lang="en-GB" dirty="0"/>
              <a:t>|   Title of the presentation</a:t>
            </a:r>
            <a:endParaRPr lang="en-GB" noProof="0" dirty="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79111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2" y="4482001"/>
            <a:ext cx="12191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62" name="Text Placeholder 35"/>
          <p:cNvSpPr>
            <a:spLocks noGrp="1"/>
          </p:cNvSpPr>
          <p:nvPr>
            <p:ph type="body" sz="quarter" idx="15" hasCustomPrompt="1"/>
          </p:nvPr>
        </p:nvSpPr>
        <p:spPr>
          <a:xfrm>
            <a:off x="479999" y="5440855"/>
            <a:ext cx="11211172"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6" name="bk object 16">
            <a:extLst>
              <a:ext uri="{FF2B5EF4-FFF2-40B4-BE49-F238E27FC236}">
                <a16:creationId xmlns:a16="http://schemas.microsoft.com/office/drawing/2014/main" id="{A337F29D-01E8-40C8-B397-98160EFFF2C3}"/>
              </a:ext>
            </a:extLst>
          </p:cNvPr>
          <p:cNvSpPr/>
          <p:nvPr userDrawn="1"/>
        </p:nvSpPr>
        <p:spPr>
          <a:xfrm>
            <a:off x="9509011" y="519143"/>
            <a:ext cx="1759501" cy="568475"/>
          </a:xfrm>
          <a:prstGeom prst="rect">
            <a:avLst/>
          </a:prstGeom>
          <a:blipFill>
            <a:blip r:embed="rId2"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310849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lnSpc>
                <a:spcPct val="100000"/>
              </a:lnSpc>
              <a:spcBef>
                <a:spcPts val="0"/>
              </a:spcBef>
              <a:spcAft>
                <a:spcPts val="0"/>
              </a:spcAft>
              <a:defRPr sz="800" b="0">
                <a:solidFill>
                  <a:schemeClr val="tx1"/>
                </a:solidFill>
                <a:latin typeface="+mn-lt"/>
              </a:defRPr>
            </a:lvl1pPr>
          </a:lstStyle>
          <a:p>
            <a:pPr lvl="0"/>
            <a:r>
              <a:rPr lang="en-GB" noProof="0" dirty="0"/>
              <a:t>Source:</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57240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1.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509011" y="519144"/>
            <a:ext cx="1759501" cy="547656"/>
          </a:xfrm>
          <a:prstGeom prst="rect">
            <a:avLst/>
          </a:prstGeom>
          <a:blipFill>
            <a:blip r:embed="rId9"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359511" y="-69047"/>
            <a:ext cx="8575887" cy="492443"/>
          </a:xfrm>
          <a:prstGeom prst="rect">
            <a:avLst/>
          </a:prstGeom>
        </p:spPr>
        <p:txBody>
          <a:bodyPr wrap="square" lIns="0" tIns="0" rIns="0" bIns="0">
            <a:spAutoFit/>
          </a:bodyPr>
          <a:lstStyle>
            <a:lvl1pPr>
              <a:defRPr sz="3200" b="1" i="0">
                <a:solidFill>
                  <a:srgbClr val="0092CC"/>
                </a:solidFill>
                <a:latin typeface="Times New Roman"/>
                <a:cs typeface="Times New Roman"/>
              </a:defRPr>
            </a:lvl1pPr>
          </a:lstStyle>
          <a:p>
            <a:endParaRPr dirty="0"/>
          </a:p>
        </p:txBody>
      </p:sp>
      <p:sp>
        <p:nvSpPr>
          <p:cNvPr id="3" name="Holder 3"/>
          <p:cNvSpPr>
            <a:spLocks noGrp="1"/>
          </p:cNvSpPr>
          <p:nvPr>
            <p:ph type="body" idx="1"/>
          </p:nvPr>
        </p:nvSpPr>
        <p:spPr>
          <a:xfrm>
            <a:off x="487064" y="1323837"/>
            <a:ext cx="5134187" cy="307777"/>
          </a:xfrm>
          <a:prstGeom prst="rect">
            <a:avLst/>
          </a:prstGeom>
        </p:spPr>
        <p:txBody>
          <a:bodyPr wrap="square" lIns="0" tIns="0" rIns="0" bIns="0">
            <a:spAutoFit/>
          </a:bodyPr>
          <a:lstStyle>
            <a:lvl1pPr>
              <a:defRPr sz="2000" b="1" i="1">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6/11/20</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9" r:id="rId6"/>
    <p:sldLayoutId id="2147483746"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95240" y="443380"/>
            <a:ext cx="816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480000" y="180762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p:cNvSpPr>
            <a:spLocks noGrp="1"/>
          </p:cNvSpPr>
          <p:nvPr>
            <p:ph type="sldNum" sz="quarter" idx="4"/>
          </p:nvPr>
        </p:nvSpPr>
        <p:spPr bwMode="gray">
          <a:xfrm>
            <a:off x="11416433" y="658820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5" name="bk object 16">
            <a:extLst>
              <a:ext uri="{FF2B5EF4-FFF2-40B4-BE49-F238E27FC236}">
                <a16:creationId xmlns:a16="http://schemas.microsoft.com/office/drawing/2014/main" id="{91B55F5E-5700-9640-B939-31274E3D5FC7}"/>
              </a:ext>
            </a:extLst>
          </p:cNvPr>
          <p:cNvSpPr/>
          <p:nvPr userDrawn="1"/>
        </p:nvSpPr>
        <p:spPr>
          <a:xfrm>
            <a:off x="9509011" y="519143"/>
            <a:ext cx="1759501" cy="568475"/>
          </a:xfrm>
          <a:prstGeom prst="rect">
            <a:avLst/>
          </a:prstGeom>
          <a:blipFill>
            <a:blip r:embed="rId21"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41945017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708" r:id="rId17"/>
    <p:sldLayoutId id="2147483741" r:id="rId18"/>
    <p:sldLayoutId id="2147483760" r:id="rId19"/>
  </p:sldLayoutIdLst>
  <p:hf sldNum="0" hdr="0" ftr="0" dt="0"/>
  <p:txStyles>
    <p:titleStyle>
      <a:lvl1pPr algn="l" defTabSz="914400"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3840" userDrawn="1">
          <p15:clr>
            <a:srgbClr val="F26B43"/>
          </p15:clr>
        </p15:guide>
        <p15:guide id="4" pos="301" userDrawn="1">
          <p15:clr>
            <a:srgbClr val="F26B43"/>
          </p15:clr>
        </p15:guide>
        <p15:guide id="5" pos="7379" userDrawn="1">
          <p15:clr>
            <a:srgbClr val="F26B43"/>
          </p15:clr>
        </p15:guide>
        <p15:guide id="6" pos="3919" userDrawn="1">
          <p15:clr>
            <a:srgbClr val="F26B43"/>
          </p15:clr>
        </p15:guide>
        <p15:guide id="7" pos="37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gpsc/5may/Hand_Hygiene_When_and_How_Leaflet.pdf?ua=1"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6.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gpsc/ipc/en/"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2541"/>
            <a:ext cx="12192000" cy="4267200"/>
          </a:xfrm>
          <a:custGeom>
            <a:avLst/>
            <a:gdLst/>
            <a:ahLst/>
            <a:cxnLst/>
            <a:rect l="l" t="t" r="r" b="b"/>
            <a:pathLst>
              <a:path w="9144000" h="4246880">
                <a:moveTo>
                  <a:pt x="0" y="4246685"/>
                </a:moveTo>
                <a:lnTo>
                  <a:pt x="9144000" y="4246685"/>
                </a:lnTo>
                <a:lnTo>
                  <a:pt x="9144000" y="0"/>
                </a:lnTo>
                <a:lnTo>
                  <a:pt x="0" y="0"/>
                </a:lnTo>
                <a:lnTo>
                  <a:pt x="0" y="4246685"/>
                </a:lnTo>
                <a:close/>
              </a:path>
            </a:pathLst>
          </a:custGeom>
          <a:solidFill>
            <a:srgbClr val="0074A2"/>
          </a:solidFill>
        </p:spPr>
        <p:txBody>
          <a:bodyPr wrap="square" lIns="0" tIns="0" rIns="0" bIns="0" rtlCol="0"/>
          <a:lstStyle/>
          <a:p>
            <a:endParaRPr/>
          </a:p>
        </p:txBody>
      </p:sp>
      <p:sp>
        <p:nvSpPr>
          <p:cNvPr id="3" name="object 3"/>
          <p:cNvSpPr/>
          <p:nvPr/>
        </p:nvSpPr>
        <p:spPr>
          <a:xfrm>
            <a:off x="0" y="6117930"/>
            <a:ext cx="12192000" cy="740410"/>
          </a:xfrm>
          <a:custGeom>
            <a:avLst/>
            <a:gdLst/>
            <a:ahLst/>
            <a:cxnLst/>
            <a:rect l="l" t="t" r="r" b="b"/>
            <a:pathLst>
              <a:path w="9144000" h="740409">
                <a:moveTo>
                  <a:pt x="0" y="740069"/>
                </a:moveTo>
                <a:lnTo>
                  <a:pt x="9144000" y="740069"/>
                </a:lnTo>
                <a:lnTo>
                  <a:pt x="9144000" y="0"/>
                </a:lnTo>
                <a:lnTo>
                  <a:pt x="0" y="0"/>
                </a:lnTo>
                <a:lnTo>
                  <a:pt x="0" y="740069"/>
                </a:lnTo>
                <a:close/>
              </a:path>
            </a:pathLst>
          </a:custGeom>
          <a:solidFill>
            <a:srgbClr val="0074A2"/>
          </a:solidFill>
        </p:spPr>
        <p:txBody>
          <a:bodyPr wrap="square" lIns="0" tIns="0" rIns="0" bIns="0" rtlCol="0"/>
          <a:lstStyle/>
          <a:p>
            <a:endParaRPr/>
          </a:p>
        </p:txBody>
      </p:sp>
      <p:sp>
        <p:nvSpPr>
          <p:cNvPr id="4" name="object 4"/>
          <p:cNvSpPr txBox="1">
            <a:spLocks noGrp="1"/>
          </p:cNvSpPr>
          <p:nvPr>
            <p:ph type="title"/>
          </p:nvPr>
        </p:nvSpPr>
        <p:spPr>
          <a:xfrm>
            <a:off x="714137" y="638472"/>
            <a:ext cx="8125063" cy="2594300"/>
          </a:xfrm>
          <a:prstGeom prst="rect">
            <a:avLst/>
          </a:prstGeom>
        </p:spPr>
        <p:txBody>
          <a:bodyPr vert="horz" wrap="square" lIns="0" tIns="107950" rIns="0" bIns="0" rtlCol="0">
            <a:spAutoFit/>
          </a:bodyPr>
          <a:lstStyle/>
          <a:p>
            <a:pPr marL="12700" marR="5080">
              <a:lnSpc>
                <a:spcPct val="85100"/>
              </a:lnSpc>
              <a:spcBef>
                <a:spcPts val="850"/>
              </a:spcBef>
            </a:pPr>
            <a:r>
              <a:rPr lang="en-US" sz="3800" spc="-5" dirty="0">
                <a:solidFill>
                  <a:srgbClr val="FFFFFF"/>
                </a:solidFill>
                <a:latin typeface="Arial" panose="020B0604020202020204" pitchFamily="34" charset="0"/>
                <a:cs typeface="Arial" panose="020B0604020202020204" pitchFamily="34" charset="0"/>
              </a:rPr>
              <a:t>Infection </a:t>
            </a:r>
            <a:r>
              <a:rPr lang="en-US" sz="3800" spc="-10" dirty="0">
                <a:solidFill>
                  <a:srgbClr val="FFFFFF"/>
                </a:solidFill>
                <a:latin typeface="Arial" panose="020B0604020202020204" pitchFamily="34" charset="0"/>
                <a:cs typeface="Arial" panose="020B0604020202020204" pitchFamily="34" charset="0"/>
              </a:rPr>
              <a:t>Prevention </a:t>
            </a:r>
            <a:r>
              <a:rPr lang="en-US" sz="3800" dirty="0">
                <a:solidFill>
                  <a:srgbClr val="FFFFFF"/>
                </a:solidFill>
                <a:latin typeface="Arial" panose="020B0604020202020204" pitchFamily="34" charset="0"/>
                <a:cs typeface="Arial" panose="020B0604020202020204" pitchFamily="34" charset="0"/>
              </a:rPr>
              <a:t>and </a:t>
            </a:r>
            <a:r>
              <a:rPr lang="en-US" sz="3800" spc="-15" dirty="0">
                <a:solidFill>
                  <a:srgbClr val="FFFFFF"/>
                </a:solidFill>
                <a:latin typeface="Arial" panose="020B0604020202020204" pitchFamily="34" charset="0"/>
                <a:cs typeface="Arial" panose="020B0604020202020204" pitchFamily="34" charset="0"/>
              </a:rPr>
              <a:t>Control </a:t>
            </a:r>
            <a:r>
              <a:rPr lang="en-US" sz="3800" spc="-5" dirty="0">
                <a:solidFill>
                  <a:srgbClr val="FFFFFF"/>
                </a:solidFill>
                <a:latin typeface="Arial" panose="020B0604020202020204" pitchFamily="34" charset="0"/>
                <a:cs typeface="Arial" panose="020B0604020202020204" pitchFamily="34" charset="0"/>
              </a:rPr>
              <a:t>(IPC) for Novel Coronavirus (COVID-19): </a:t>
            </a:r>
            <a:r>
              <a:rPr lang="en-US" sz="3800" i="1" spc="-5" dirty="0">
                <a:solidFill>
                  <a:srgbClr val="FFFFFF"/>
                </a:solidFill>
                <a:latin typeface="Arial" panose="020B0604020202020204" pitchFamily="34" charset="0"/>
                <a:cs typeface="Arial" panose="020B0604020202020204" pitchFamily="34" charset="0"/>
              </a:rPr>
              <a:t>Guidance for Faith-based Communities and Religious Leaders</a:t>
            </a:r>
            <a:endParaRPr sz="3800" i="1" dirty="0">
              <a:latin typeface="Arial" panose="020B0604020202020204" pitchFamily="34" charset="0"/>
              <a:cs typeface="Arial" panose="020B0604020202020204" pitchFamily="34" charset="0"/>
            </a:endParaRPr>
          </a:p>
        </p:txBody>
      </p:sp>
      <p:sp>
        <p:nvSpPr>
          <p:cNvPr id="6" name="object 6"/>
          <p:cNvSpPr txBox="1"/>
          <p:nvPr/>
        </p:nvSpPr>
        <p:spPr>
          <a:xfrm>
            <a:off x="0" y="4246880"/>
            <a:ext cx="12192000" cy="2003112"/>
          </a:xfrm>
          <a:prstGeom prst="rect">
            <a:avLst/>
          </a:prstGeom>
          <a:solidFill>
            <a:srgbClr val="009CDE"/>
          </a:solidFill>
        </p:spPr>
        <p:txBody>
          <a:bodyPr vert="horz" wrap="square" lIns="0" tIns="2540" rIns="0" bIns="0" rtlCol="0">
            <a:spAutoFit/>
          </a:bodyPr>
          <a:lstStyle/>
          <a:p>
            <a:pPr>
              <a:spcBef>
                <a:spcPts val="20"/>
              </a:spcBef>
            </a:pPr>
            <a:endParaRPr lang="en-US" sz="3250" dirty="0">
              <a:latin typeface="Times New Roman"/>
              <a:cs typeface="Times New Roman"/>
            </a:endParaRPr>
          </a:p>
          <a:p>
            <a:pPr>
              <a:spcBef>
                <a:spcPts val="20"/>
              </a:spcBef>
            </a:pPr>
            <a:endParaRPr lang="en-US" sz="3250" dirty="0">
              <a:latin typeface="Times New Roman"/>
              <a:cs typeface="Times New Roman"/>
            </a:endParaRPr>
          </a:p>
          <a:p>
            <a:pPr>
              <a:spcBef>
                <a:spcPts val="20"/>
              </a:spcBef>
            </a:pPr>
            <a:endParaRPr lang="en-US" sz="3250" dirty="0">
              <a:latin typeface="Times New Roman"/>
              <a:cs typeface="Times New Roman"/>
            </a:endParaRPr>
          </a:p>
          <a:p>
            <a:pPr>
              <a:spcBef>
                <a:spcPts val="20"/>
              </a:spcBef>
            </a:pPr>
            <a:endParaRPr sz="3250" dirty="0">
              <a:latin typeface="Times New Roman"/>
              <a:cs typeface="Times New Roman"/>
            </a:endParaRPr>
          </a:p>
        </p:txBody>
      </p:sp>
      <p:sp>
        <p:nvSpPr>
          <p:cNvPr id="7" name="object 7"/>
          <p:cNvSpPr/>
          <p:nvPr/>
        </p:nvSpPr>
        <p:spPr>
          <a:xfrm>
            <a:off x="8485729" y="488563"/>
            <a:ext cx="3172871" cy="1112400"/>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7EA7F077-3ED6-495D-B1DE-728679CDC7A7}"/>
              </a:ext>
            </a:extLst>
          </p:cNvPr>
          <p:cNvSpPr txBox="1"/>
          <p:nvPr/>
        </p:nvSpPr>
        <p:spPr>
          <a:xfrm>
            <a:off x="357068" y="6460305"/>
            <a:ext cx="3529132" cy="228268"/>
          </a:xfrm>
          <a:prstGeom prst="rect">
            <a:avLst/>
          </a:prstGeom>
        </p:spPr>
        <p:txBody>
          <a:bodyPr vert="horz" wrap="square" lIns="0" tIns="12700" rIns="0" bIns="0" rtlCol="0">
            <a:spAutoFit/>
          </a:bodyPr>
          <a:lstStyle/>
          <a:p>
            <a:pPr>
              <a:spcBef>
                <a:spcPts val="100"/>
              </a:spcBef>
            </a:pPr>
            <a:r>
              <a:rPr sz="1400" dirty="0">
                <a:solidFill>
                  <a:srgbClr val="F3F3F3"/>
                </a:solidFill>
                <a:latin typeface="Arial"/>
                <a:cs typeface="Arial"/>
              </a:rPr>
              <a:t>WHO </a:t>
            </a:r>
            <a:r>
              <a:rPr sz="1400" spc="-5" dirty="0">
                <a:solidFill>
                  <a:srgbClr val="F3F3F3"/>
                </a:solidFill>
                <a:latin typeface="Arial"/>
                <a:cs typeface="Arial"/>
              </a:rPr>
              <a:t>IPC</a:t>
            </a:r>
            <a:r>
              <a:rPr lang="en-US" sz="1400" spc="-5" dirty="0">
                <a:solidFill>
                  <a:srgbClr val="F3F3F3"/>
                </a:solidFill>
                <a:latin typeface="Arial"/>
                <a:cs typeface="Arial"/>
              </a:rPr>
              <a:t> Technical and Clinical</a:t>
            </a:r>
            <a:r>
              <a:rPr sz="1400" spc="-5" dirty="0">
                <a:solidFill>
                  <a:srgbClr val="F3F3F3"/>
                </a:solidFill>
                <a:latin typeface="Arial"/>
                <a:cs typeface="Arial"/>
              </a:rPr>
              <a:t> Unit</a:t>
            </a:r>
            <a:r>
              <a:rPr sz="1400" spc="-45" dirty="0">
                <a:solidFill>
                  <a:srgbClr val="F3F3F3"/>
                </a:solidFill>
                <a:latin typeface="Arial"/>
                <a:cs typeface="Arial"/>
              </a:rPr>
              <a:t> </a:t>
            </a:r>
            <a:endParaRPr sz="1400" dirty="0">
              <a:latin typeface="Arial"/>
              <a:cs typeface="Arial"/>
            </a:endParaRPr>
          </a:p>
        </p:txBody>
      </p:sp>
    </p:spTree>
    <p:extLst>
      <p:ext uri="{BB962C8B-B14F-4D97-AF65-F5344CB8AC3E}">
        <p14:creationId xmlns:p14="http://schemas.microsoft.com/office/powerpoint/2010/main" val="270258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rgbClr val="0092CC"/>
              </a:buClr>
              <a:buSzPts val="3200"/>
              <a:buFont typeface="Arial"/>
              <a:buNone/>
            </a:pPr>
            <a:r>
              <a:rPr lang="en-US" sz="3200" dirty="0"/>
              <a:t>IPC Practices for Safe Gatherings:</a:t>
            </a:r>
            <a:endParaRPr dirty="0"/>
          </a:p>
        </p:txBody>
      </p:sp>
      <p:sp>
        <p:nvSpPr>
          <p:cNvPr id="308" name="Google Shape;308;p8"/>
          <p:cNvSpPr txBox="1">
            <a:spLocks noGrp="1"/>
          </p:cNvSpPr>
          <p:nvPr>
            <p:ph type="body" idx="1"/>
          </p:nvPr>
        </p:nvSpPr>
        <p:spPr>
          <a:xfrm>
            <a:off x="480001" y="1447800"/>
            <a:ext cx="10797600" cy="4597020"/>
          </a:xfrm>
          <a:prstGeom prst="rect">
            <a:avLst/>
          </a:prstGeom>
          <a:noFill/>
          <a:ln>
            <a:noFill/>
          </a:ln>
        </p:spPr>
        <p:txBody>
          <a:bodyPr spcFirstLastPara="1" wrap="square" lIns="18000" tIns="0" rIns="18000" bIns="0" anchor="t" anchorCtr="0">
            <a:noAutofit/>
          </a:bodyPr>
          <a:lstStyle/>
          <a:p>
            <a:pPr marL="522288" lvl="0" indent="-522288" algn="l" rtl="0">
              <a:lnSpc>
                <a:spcPct val="110000"/>
              </a:lnSpc>
              <a:spcBef>
                <a:spcPts val="0"/>
              </a:spcBef>
              <a:spcAft>
                <a:spcPts val="0"/>
              </a:spcAft>
              <a:buSzPts val="2240"/>
            </a:pPr>
            <a:r>
              <a:rPr lang="en-US" sz="2800" b="1" dirty="0"/>
              <a:t>1.  Maintain at least 1-meter distance during ceremonies, gatherings, rituals</a:t>
            </a:r>
          </a:p>
          <a:p>
            <a:pPr marL="817563" lvl="1" indent="-457200">
              <a:spcBef>
                <a:spcPts val="0"/>
              </a:spcBef>
              <a:spcAft>
                <a:spcPts val="0"/>
              </a:spcAft>
              <a:buSzPts val="2240"/>
            </a:pPr>
            <a:r>
              <a:rPr lang="en-US" sz="2800" dirty="0"/>
              <a:t>COVID-19 is spread by droplets, which can land on people, during singing, coughing, and sneezing</a:t>
            </a:r>
          </a:p>
          <a:p>
            <a:pPr marL="817563" lvl="1" indent="-457200">
              <a:spcBef>
                <a:spcPts val="0"/>
              </a:spcBef>
              <a:spcAft>
                <a:spcPts val="0"/>
              </a:spcAft>
              <a:buSzPts val="2240"/>
            </a:pPr>
            <a:r>
              <a:rPr lang="en-US" sz="2800" dirty="0"/>
              <a:t>If possible, plan the event outdoors. If not possible, ensure the venue of the gathering has sufficient ventilation</a:t>
            </a:r>
          </a:p>
          <a:p>
            <a:pPr marL="817563" lvl="1" indent="-457200">
              <a:spcBef>
                <a:spcPts val="0"/>
              </a:spcBef>
              <a:spcAft>
                <a:spcPts val="0"/>
              </a:spcAft>
              <a:buSzPts val="2240"/>
            </a:pPr>
            <a:r>
              <a:rPr lang="en-US" sz="2800" dirty="0"/>
              <a:t>Regulate the number and flow of people at the gathering/worship space</a:t>
            </a:r>
          </a:p>
          <a:p>
            <a:pPr marL="817563" lvl="1" indent="-457200">
              <a:spcBef>
                <a:spcPts val="0"/>
              </a:spcBef>
              <a:spcAft>
                <a:spcPts val="0"/>
              </a:spcAft>
              <a:buSzPts val="2240"/>
            </a:pPr>
            <a:r>
              <a:rPr lang="en-US" sz="2800" dirty="0"/>
              <a:t>Having small groups, over large mass gatherings, should be considered and encouraged when possible. </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rgbClr val="0092CC"/>
              </a:buClr>
              <a:buSzPts val="3200"/>
              <a:buFont typeface="Arial"/>
              <a:buNone/>
            </a:pPr>
            <a:r>
              <a:rPr lang="en-US" sz="3200" dirty="0"/>
              <a:t>IPC Practices for Safe Gatherings:</a:t>
            </a:r>
            <a:endParaRPr dirty="0"/>
          </a:p>
        </p:txBody>
      </p:sp>
      <p:sp>
        <p:nvSpPr>
          <p:cNvPr id="308" name="Google Shape;308;p8"/>
          <p:cNvSpPr txBox="1">
            <a:spLocks noGrp="1"/>
          </p:cNvSpPr>
          <p:nvPr>
            <p:ph type="body" idx="1"/>
          </p:nvPr>
        </p:nvSpPr>
        <p:spPr>
          <a:xfrm>
            <a:off x="480001" y="1447800"/>
            <a:ext cx="10797600" cy="4597020"/>
          </a:xfrm>
          <a:prstGeom prst="rect">
            <a:avLst/>
          </a:prstGeom>
          <a:noFill/>
          <a:ln>
            <a:noFill/>
          </a:ln>
        </p:spPr>
        <p:txBody>
          <a:bodyPr spcFirstLastPara="1" wrap="square" lIns="18000" tIns="0" rIns="18000" bIns="0" anchor="t" anchorCtr="0">
            <a:noAutofit/>
          </a:bodyPr>
          <a:lstStyle/>
          <a:p>
            <a:pPr marL="457200" lvl="0" indent="-457200" algn="l" rtl="0">
              <a:lnSpc>
                <a:spcPct val="110000"/>
              </a:lnSpc>
              <a:spcBef>
                <a:spcPts val="0"/>
              </a:spcBef>
              <a:spcAft>
                <a:spcPts val="0"/>
              </a:spcAft>
              <a:buSzPts val="2240"/>
              <a:buFont typeface="Arial" panose="020B0604020202020204" pitchFamily="34" charset="0"/>
              <a:buChar char="•"/>
            </a:pPr>
            <a:r>
              <a:rPr lang="en-US" sz="2800" dirty="0"/>
              <a:t>The number and flow of pilgrims at pilgrim sites should managed by respecting physical distance between individuals</a:t>
            </a:r>
          </a:p>
          <a:p>
            <a:pPr marL="457200" lvl="0" indent="-457200" algn="l" rtl="0">
              <a:lnSpc>
                <a:spcPct val="110000"/>
              </a:lnSpc>
              <a:spcBef>
                <a:spcPts val="0"/>
              </a:spcBef>
              <a:spcAft>
                <a:spcPts val="0"/>
              </a:spcAft>
              <a:buSzPts val="2240"/>
              <a:buFont typeface="Arial" panose="020B0604020202020204" pitchFamily="34" charset="0"/>
              <a:buChar char="•"/>
            </a:pPr>
            <a:r>
              <a:rPr lang="en-US" sz="2800" dirty="0"/>
              <a:t>Identify a space at the venue or gathering site for individuals who may become sick and need to be isolated away from other gathers</a:t>
            </a:r>
          </a:p>
          <a:p>
            <a:pPr marL="522288" lvl="0" indent="-522288" algn="l" rtl="0">
              <a:lnSpc>
                <a:spcPct val="110000"/>
              </a:lnSpc>
              <a:spcBef>
                <a:spcPts val="0"/>
              </a:spcBef>
              <a:spcAft>
                <a:spcPts val="0"/>
              </a:spcAft>
              <a:buSzPts val="2240"/>
            </a:pPr>
            <a:r>
              <a:rPr lang="en-US" sz="2800" b="1" dirty="0"/>
              <a:t>2.  Preventing Touching between People attending Faith Services:</a:t>
            </a:r>
          </a:p>
          <a:p>
            <a:pPr marL="817563" lvl="1" indent="-457200">
              <a:spcBef>
                <a:spcPts val="0"/>
              </a:spcBef>
              <a:spcAft>
                <a:spcPts val="0"/>
              </a:spcAft>
              <a:buSzPts val="2240"/>
            </a:pPr>
            <a:r>
              <a:rPr lang="en-US" sz="2800" dirty="0"/>
              <a:t>Create new ways for community members to greet each other to reduce the transmission of COVID-19</a:t>
            </a:r>
          </a:p>
          <a:p>
            <a:pPr marL="457200" lvl="0" indent="-457200" algn="l" rtl="0">
              <a:lnSpc>
                <a:spcPct val="110000"/>
              </a:lnSpc>
              <a:spcBef>
                <a:spcPts val="0"/>
              </a:spcBef>
              <a:spcAft>
                <a:spcPts val="0"/>
              </a:spcAft>
              <a:buSzPts val="2240"/>
              <a:buFont typeface="Arial" panose="020B0604020202020204" pitchFamily="34" charset="0"/>
              <a:buChar char="•"/>
            </a:pPr>
            <a:endParaRPr sz="2800" dirty="0"/>
          </a:p>
        </p:txBody>
      </p:sp>
    </p:spTree>
    <p:extLst>
      <p:ext uri="{BB962C8B-B14F-4D97-AF65-F5344CB8AC3E}">
        <p14:creationId xmlns:p14="http://schemas.microsoft.com/office/powerpoint/2010/main" val="2917940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rgbClr val="0092CC"/>
              </a:buClr>
              <a:buSzPts val="3200"/>
              <a:buFont typeface="Arial"/>
              <a:buNone/>
            </a:pPr>
            <a:r>
              <a:rPr lang="en-US" sz="3200" dirty="0"/>
              <a:t>IPC Practices for Safe Gatherings:</a:t>
            </a:r>
            <a:endParaRPr dirty="0"/>
          </a:p>
        </p:txBody>
      </p:sp>
      <p:sp>
        <p:nvSpPr>
          <p:cNvPr id="308" name="Google Shape;308;p8"/>
          <p:cNvSpPr txBox="1">
            <a:spLocks noGrp="1"/>
          </p:cNvSpPr>
          <p:nvPr>
            <p:ph type="body" idx="1"/>
          </p:nvPr>
        </p:nvSpPr>
        <p:spPr>
          <a:xfrm>
            <a:off x="480001" y="1447800"/>
            <a:ext cx="10797600" cy="4597020"/>
          </a:xfrm>
          <a:prstGeom prst="rect">
            <a:avLst/>
          </a:prstGeom>
          <a:noFill/>
          <a:ln>
            <a:noFill/>
          </a:ln>
        </p:spPr>
        <p:txBody>
          <a:bodyPr spcFirstLastPara="1" wrap="square" lIns="18000" tIns="0" rIns="18000" bIns="0" anchor="t" anchorCtr="0">
            <a:noAutofit/>
          </a:bodyPr>
          <a:lstStyle/>
          <a:p>
            <a:pPr marL="457200" lvl="0" indent="-457200" algn="l" rtl="0">
              <a:lnSpc>
                <a:spcPct val="110000"/>
              </a:lnSpc>
              <a:spcBef>
                <a:spcPts val="0"/>
              </a:spcBef>
              <a:spcAft>
                <a:spcPts val="0"/>
              </a:spcAft>
              <a:buSzPts val="2240"/>
              <a:buFont typeface="Arial" panose="020B0604020202020204" pitchFamily="34" charset="0"/>
              <a:buChar char="•"/>
            </a:pPr>
            <a:r>
              <a:rPr lang="en-US" sz="2800" dirty="0"/>
              <a:t>Replace hugs, kisses, and handshakes with bows, peace signs, or using sign language greetings while maintaining physical distance</a:t>
            </a:r>
          </a:p>
          <a:p>
            <a:pPr marL="457200" lvl="0" indent="-457200" algn="l" rtl="0">
              <a:lnSpc>
                <a:spcPct val="110000"/>
              </a:lnSpc>
              <a:spcBef>
                <a:spcPts val="0"/>
              </a:spcBef>
              <a:spcAft>
                <a:spcPts val="0"/>
              </a:spcAft>
              <a:buSzPts val="2240"/>
              <a:buFont typeface="Arial" panose="020B0604020202020204" pitchFamily="34" charset="0"/>
              <a:buChar char="•"/>
            </a:pPr>
            <a:r>
              <a:rPr lang="en-US" sz="2800" dirty="0"/>
              <a:t>Greet people with smiles and friendly words, instead of physical touching</a:t>
            </a:r>
          </a:p>
          <a:p>
            <a:pPr marL="392113" lvl="0" indent="-392113" algn="l" rtl="0">
              <a:lnSpc>
                <a:spcPct val="110000"/>
              </a:lnSpc>
              <a:spcBef>
                <a:spcPts val="0"/>
              </a:spcBef>
              <a:spcAft>
                <a:spcPts val="0"/>
              </a:spcAft>
              <a:buSzPts val="2240"/>
            </a:pPr>
            <a:r>
              <a:rPr lang="en-US" sz="2800" b="1" dirty="0"/>
              <a:t>3. Prevent touching, handling, and kissing of devotional objects during faith-based ceremonies, gatherings, and rituals</a:t>
            </a:r>
          </a:p>
          <a:p>
            <a:pPr marL="817563" lvl="1" indent="-457200">
              <a:spcBef>
                <a:spcPts val="0"/>
              </a:spcBef>
              <a:spcAft>
                <a:spcPts val="0"/>
              </a:spcAft>
              <a:buSzPts val="2240"/>
            </a:pPr>
            <a:r>
              <a:rPr lang="en-US" sz="2800" dirty="0"/>
              <a:t>COVID-19 can live on surfaces anywhere from a few hours to days</a:t>
            </a:r>
          </a:p>
          <a:p>
            <a:pPr marL="457200" lvl="0" indent="-457200" algn="l" rtl="0">
              <a:lnSpc>
                <a:spcPct val="110000"/>
              </a:lnSpc>
              <a:spcBef>
                <a:spcPts val="0"/>
              </a:spcBef>
              <a:spcAft>
                <a:spcPts val="0"/>
              </a:spcAft>
              <a:buSzPts val="2240"/>
              <a:buFont typeface="Arial" panose="020B0604020202020204" pitchFamily="34" charset="0"/>
              <a:buChar char="•"/>
            </a:pPr>
            <a:endParaRPr sz="2800" dirty="0"/>
          </a:p>
        </p:txBody>
      </p:sp>
    </p:spTree>
    <p:extLst>
      <p:ext uri="{BB962C8B-B14F-4D97-AF65-F5344CB8AC3E}">
        <p14:creationId xmlns:p14="http://schemas.microsoft.com/office/powerpoint/2010/main" val="322574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rgbClr val="0092CC"/>
              </a:buClr>
              <a:buSzPts val="3200"/>
              <a:buFont typeface="Arial"/>
              <a:buNone/>
            </a:pPr>
            <a:r>
              <a:rPr lang="en-US" sz="3200" dirty="0"/>
              <a:t>IPC Practices for Safe Gatherings:</a:t>
            </a:r>
            <a:endParaRPr dirty="0"/>
          </a:p>
        </p:txBody>
      </p:sp>
      <p:sp>
        <p:nvSpPr>
          <p:cNvPr id="308" name="Google Shape;308;p8"/>
          <p:cNvSpPr txBox="1">
            <a:spLocks noGrp="1"/>
          </p:cNvSpPr>
          <p:nvPr>
            <p:ph type="body" idx="1"/>
          </p:nvPr>
        </p:nvSpPr>
        <p:spPr>
          <a:xfrm>
            <a:off x="480001" y="1447800"/>
            <a:ext cx="10797600" cy="4597020"/>
          </a:xfrm>
          <a:prstGeom prst="rect">
            <a:avLst/>
          </a:prstGeom>
          <a:noFill/>
          <a:ln>
            <a:noFill/>
          </a:ln>
        </p:spPr>
        <p:txBody>
          <a:bodyPr spcFirstLastPara="1" wrap="square" lIns="18000" tIns="0" rIns="18000" bIns="0" anchor="t" anchorCtr="0">
            <a:noAutofit/>
          </a:bodyPr>
          <a:lstStyle/>
          <a:p>
            <a:pPr marL="457200" lvl="0" indent="-457200" algn="l" rtl="0">
              <a:lnSpc>
                <a:spcPct val="110000"/>
              </a:lnSpc>
              <a:spcBef>
                <a:spcPts val="0"/>
              </a:spcBef>
              <a:spcAft>
                <a:spcPts val="0"/>
              </a:spcAft>
              <a:buSzPts val="2240"/>
              <a:buFont typeface="Arial" panose="020B0604020202020204" pitchFamily="34" charset="0"/>
              <a:buChar char="•"/>
            </a:pPr>
            <a:r>
              <a:rPr lang="en-US" sz="2800" b="1" dirty="0"/>
              <a:t>Given this property of the virus, identifying alternative ways to handle communal objectives and symbols safely is encouraged</a:t>
            </a:r>
          </a:p>
          <a:p>
            <a:pPr marL="817563" lvl="1" indent="-457200">
              <a:spcBef>
                <a:spcPts val="0"/>
              </a:spcBef>
              <a:spcAft>
                <a:spcPts val="0"/>
              </a:spcAft>
              <a:buSzPts val="2240"/>
            </a:pPr>
            <a:r>
              <a:rPr lang="en-US" sz="2400" dirty="0"/>
              <a:t>For example, bow to sacred statues or icons, instead of touching or kissing them</a:t>
            </a:r>
          </a:p>
          <a:p>
            <a:pPr marL="817563" lvl="1" indent="-457200">
              <a:spcBef>
                <a:spcPts val="0"/>
              </a:spcBef>
              <a:spcAft>
                <a:spcPts val="0"/>
              </a:spcAft>
              <a:buSzPts val="2240"/>
            </a:pPr>
            <a:r>
              <a:rPr lang="en-US" sz="2400" dirty="0"/>
              <a:t>Receive a blessing from at least 1-meter away and avoid the distribution of Holy Communion</a:t>
            </a:r>
          </a:p>
          <a:p>
            <a:pPr marL="817563" lvl="1" indent="-457200">
              <a:spcBef>
                <a:spcPts val="0"/>
              </a:spcBef>
              <a:spcAft>
                <a:spcPts val="0"/>
              </a:spcAft>
              <a:buSzPts val="2240"/>
            </a:pPr>
            <a:r>
              <a:rPr lang="en-US" sz="2400" dirty="0"/>
              <a:t>Consider using pre-packed, individually wrapped religious or ceremonial foods</a:t>
            </a:r>
          </a:p>
          <a:p>
            <a:pPr marL="817563" lvl="1" indent="-457200">
              <a:spcBef>
                <a:spcPts val="0"/>
              </a:spcBef>
              <a:spcAft>
                <a:spcPts val="0"/>
              </a:spcAft>
              <a:buSzPts val="2240"/>
            </a:pPr>
            <a:r>
              <a:rPr lang="en-US" sz="2400" dirty="0"/>
              <a:t>Empty fonts of holy water to avoid individuals placing their hands in the water</a:t>
            </a:r>
          </a:p>
          <a:p>
            <a:pPr marL="817563" lvl="1" indent="-457200">
              <a:spcBef>
                <a:spcPts val="0"/>
              </a:spcBef>
              <a:spcAft>
                <a:spcPts val="0"/>
              </a:spcAft>
              <a:buSzPts val="2240"/>
            </a:pPr>
            <a:r>
              <a:rPr lang="en-US" sz="2400" dirty="0"/>
              <a:t>Eliminate rituals that involve physical touching (i.e. foot washing) </a:t>
            </a:r>
            <a:endParaRPr sz="2400" dirty="0"/>
          </a:p>
        </p:txBody>
      </p:sp>
    </p:spTree>
    <p:extLst>
      <p:ext uri="{BB962C8B-B14F-4D97-AF65-F5344CB8AC3E}">
        <p14:creationId xmlns:p14="http://schemas.microsoft.com/office/powerpoint/2010/main" val="63411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rgbClr val="0092CC"/>
              </a:buClr>
              <a:buSzPts val="3200"/>
              <a:buFont typeface="Arial"/>
              <a:buNone/>
            </a:pPr>
            <a:r>
              <a:rPr lang="en-US" sz="3200" dirty="0"/>
              <a:t>IPC Practices for Safe Gatherings:</a:t>
            </a:r>
            <a:endParaRPr dirty="0"/>
          </a:p>
        </p:txBody>
      </p:sp>
      <p:sp>
        <p:nvSpPr>
          <p:cNvPr id="308" name="Google Shape;308;p8"/>
          <p:cNvSpPr txBox="1">
            <a:spLocks noGrp="1"/>
          </p:cNvSpPr>
          <p:nvPr>
            <p:ph type="body" idx="1"/>
          </p:nvPr>
        </p:nvSpPr>
        <p:spPr>
          <a:xfrm>
            <a:off x="480001" y="1447800"/>
            <a:ext cx="10797600" cy="4597020"/>
          </a:xfrm>
          <a:prstGeom prst="rect">
            <a:avLst/>
          </a:prstGeom>
          <a:noFill/>
          <a:ln>
            <a:noFill/>
          </a:ln>
        </p:spPr>
        <p:txBody>
          <a:bodyPr spcFirstLastPara="1" wrap="square" lIns="18000" tIns="0" rIns="18000" bIns="0" anchor="t" anchorCtr="0">
            <a:noAutofit/>
          </a:bodyPr>
          <a:lstStyle/>
          <a:p>
            <a:pPr marL="514350" lvl="0" indent="-514350" algn="l" rtl="0">
              <a:lnSpc>
                <a:spcPct val="110000"/>
              </a:lnSpc>
              <a:spcBef>
                <a:spcPts val="0"/>
              </a:spcBef>
              <a:spcAft>
                <a:spcPts val="0"/>
              </a:spcAft>
              <a:buSzPts val="2240"/>
              <a:buAutoNum type="arabicPeriod" startAt="4"/>
            </a:pPr>
            <a:r>
              <a:rPr lang="en-US" sz="2800" b="1" dirty="0"/>
              <a:t>Encourage health hygiene among participants in faith services and other activities when gatherings are permitted</a:t>
            </a:r>
          </a:p>
          <a:p>
            <a:pPr marL="817563" lvl="1" indent="-457200">
              <a:spcBef>
                <a:spcPts val="0"/>
              </a:spcBef>
              <a:spcAft>
                <a:spcPts val="0"/>
              </a:spcAft>
              <a:buSzPts val="2240"/>
            </a:pPr>
            <a:r>
              <a:rPr lang="en-US" sz="2800" dirty="0"/>
              <a:t>Provide hand hygiene stations and encourage hand hygiene practices before and after services or gatherings.</a:t>
            </a:r>
          </a:p>
          <a:p>
            <a:pPr marL="817563" lvl="1" indent="-457200">
              <a:spcBef>
                <a:spcPts val="0"/>
              </a:spcBef>
              <a:spcAft>
                <a:spcPts val="0"/>
              </a:spcAft>
              <a:buSzPts val="2240"/>
            </a:pPr>
            <a:r>
              <a:rPr lang="en-US" sz="2800" dirty="0"/>
              <a:t>Provide feet washing facilities before worshipers enter a communal space </a:t>
            </a:r>
          </a:p>
          <a:p>
            <a:pPr marL="817563" lvl="1" indent="-457200">
              <a:spcBef>
                <a:spcPts val="0"/>
              </a:spcBef>
              <a:spcAft>
                <a:spcPts val="0"/>
              </a:spcAft>
              <a:buSzPts val="2240"/>
            </a:pPr>
            <a:r>
              <a:rPr lang="en-US" sz="2800" dirty="0"/>
              <a:t>Ensure disposable facial tissues are available and waste bins to place used tissue are available</a:t>
            </a:r>
          </a:p>
          <a:p>
            <a:pPr marL="817563" lvl="1" indent="-457200">
              <a:spcBef>
                <a:spcPts val="0"/>
              </a:spcBef>
              <a:spcAft>
                <a:spcPts val="0"/>
              </a:spcAft>
              <a:buSzPts val="2240"/>
            </a:pPr>
            <a:r>
              <a:rPr lang="en-US" sz="2800" dirty="0"/>
              <a:t>Ask worshipers to bring their own prayer rugs to place over the carpet for daily prayers</a:t>
            </a:r>
          </a:p>
          <a:p>
            <a:pPr marL="817563" lvl="1" indent="-457200">
              <a:spcBef>
                <a:spcPts val="0"/>
              </a:spcBef>
              <a:spcAft>
                <a:spcPts val="0"/>
              </a:spcAft>
              <a:buSzPts val="2240"/>
            </a:pPr>
            <a:endParaRPr lang="en-US" sz="2800" dirty="0"/>
          </a:p>
          <a:p>
            <a:pPr marL="817563" lvl="1" indent="-457200">
              <a:spcBef>
                <a:spcPts val="0"/>
              </a:spcBef>
              <a:spcAft>
                <a:spcPts val="0"/>
              </a:spcAft>
              <a:buSzPts val="2240"/>
            </a:pPr>
            <a:endParaRPr lang="en-US" sz="2800" dirty="0"/>
          </a:p>
          <a:p>
            <a:pPr marL="817563" lvl="1" indent="-457200">
              <a:spcBef>
                <a:spcPts val="0"/>
              </a:spcBef>
              <a:spcAft>
                <a:spcPts val="0"/>
              </a:spcAft>
              <a:buSzPts val="2240"/>
            </a:pPr>
            <a:endParaRPr sz="2800" dirty="0"/>
          </a:p>
        </p:txBody>
      </p:sp>
    </p:spTree>
    <p:extLst>
      <p:ext uri="{BB962C8B-B14F-4D97-AF65-F5344CB8AC3E}">
        <p14:creationId xmlns:p14="http://schemas.microsoft.com/office/powerpoint/2010/main" val="193239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5899-F631-4FA7-A7C4-8ED01FBE0212}"/>
              </a:ext>
            </a:extLst>
          </p:cNvPr>
          <p:cNvSpPr>
            <a:spLocks noGrp="1"/>
          </p:cNvSpPr>
          <p:nvPr>
            <p:ph type="title"/>
          </p:nvPr>
        </p:nvSpPr>
        <p:spPr/>
        <p:txBody>
          <a:bodyPr/>
          <a:lstStyle/>
          <a:p>
            <a:r>
              <a:rPr lang="en-US" dirty="0"/>
              <a:t>Standard Precaution #1: Hand Hygiene</a:t>
            </a:r>
          </a:p>
        </p:txBody>
      </p:sp>
      <p:sp>
        <p:nvSpPr>
          <p:cNvPr id="3" name="Content Placeholder 2">
            <a:extLst>
              <a:ext uri="{FF2B5EF4-FFF2-40B4-BE49-F238E27FC236}">
                <a16:creationId xmlns:a16="http://schemas.microsoft.com/office/drawing/2014/main" id="{1A7F478E-2AD7-4225-874A-1F044BD30DCE}"/>
              </a:ext>
            </a:extLst>
          </p:cNvPr>
          <p:cNvSpPr>
            <a:spLocks noGrp="1"/>
          </p:cNvSpPr>
          <p:nvPr>
            <p:ph idx="1"/>
          </p:nvPr>
        </p:nvSpPr>
        <p:spPr>
          <a:xfrm>
            <a:off x="480000" y="1447800"/>
            <a:ext cx="5616000" cy="4237200"/>
          </a:xfrm>
        </p:spPr>
        <p:txBody>
          <a:bodyPr/>
          <a:lstStyle/>
          <a:p>
            <a:pPr marL="285750" indent="-285750">
              <a:buFont typeface="Arial" panose="020B0604020202020204" pitchFamily="34" charset="0"/>
              <a:buChar char="•"/>
            </a:pPr>
            <a:r>
              <a:rPr lang="en-US" sz="2200" dirty="0"/>
              <a:t>The single </a:t>
            </a:r>
            <a:r>
              <a:rPr lang="en-US" sz="2200" b="1" i="1" dirty="0"/>
              <a:t>most important </a:t>
            </a:r>
            <a:r>
              <a:rPr lang="en-US" sz="2200" dirty="0"/>
              <a:t>IPC precaution</a:t>
            </a:r>
          </a:p>
          <a:p>
            <a:pPr marL="285750" indent="-285750">
              <a:buFont typeface="Arial" panose="020B0604020202020204" pitchFamily="34" charset="0"/>
              <a:buChar char="•"/>
            </a:pPr>
            <a:r>
              <a:rPr lang="en-US" sz="2200" dirty="0"/>
              <a:t>Provides the most effective means to prevent the transmission of pathogens to patients or healthcare workers within a healthcare facility</a:t>
            </a:r>
          </a:p>
          <a:p>
            <a:pPr marL="285750" indent="-285750">
              <a:buFont typeface="Arial" panose="020B0604020202020204" pitchFamily="34" charset="0"/>
              <a:buChar char="•"/>
            </a:pPr>
            <a:r>
              <a:rPr lang="en-US" sz="2200" b="1" dirty="0"/>
              <a:t>Is a generic term that incorporates three methods:</a:t>
            </a:r>
          </a:p>
          <a:p>
            <a:pPr marL="801688" lvl="1" indent="-280988">
              <a:buFont typeface="Courier New" panose="02070309020205020404" pitchFamily="49" charset="0"/>
              <a:buChar char="o"/>
            </a:pPr>
            <a:r>
              <a:rPr lang="en-US" sz="2200" dirty="0"/>
              <a:t>Handwashing (soap/water)</a:t>
            </a:r>
          </a:p>
          <a:p>
            <a:pPr marL="801688" lvl="1" indent="-280988">
              <a:buFont typeface="Courier New" panose="02070309020205020404" pitchFamily="49" charset="0"/>
              <a:buChar char="o"/>
            </a:pPr>
            <a:r>
              <a:rPr lang="en-US" sz="2200" dirty="0"/>
              <a:t>Alcohol hand rub</a:t>
            </a:r>
          </a:p>
          <a:p>
            <a:pPr marL="801688" lvl="1" indent="-280988">
              <a:buFont typeface="Courier New" panose="02070309020205020404" pitchFamily="49" charset="0"/>
              <a:buChar char="o"/>
            </a:pPr>
            <a:r>
              <a:rPr lang="en-US" sz="2200" dirty="0"/>
              <a:t>Surgical hand antisepsis </a:t>
            </a:r>
          </a:p>
          <a:p>
            <a:endParaRPr lang="en-US" dirty="0"/>
          </a:p>
        </p:txBody>
      </p:sp>
      <p:pic>
        <p:nvPicPr>
          <p:cNvPr id="4" name="Picture 3">
            <a:extLst>
              <a:ext uri="{FF2B5EF4-FFF2-40B4-BE49-F238E27FC236}">
                <a16:creationId xmlns:a16="http://schemas.microsoft.com/office/drawing/2014/main" id="{F7C7D3AA-8536-4419-96A3-83FB446F7B11}"/>
              </a:ext>
            </a:extLst>
          </p:cNvPr>
          <p:cNvPicPr>
            <a:picLocks noChangeAspect="1"/>
          </p:cNvPicPr>
          <p:nvPr/>
        </p:nvPicPr>
        <p:blipFill>
          <a:blip r:embed="rId3"/>
          <a:stretch>
            <a:fillRect/>
          </a:stretch>
        </p:blipFill>
        <p:spPr>
          <a:xfrm>
            <a:off x="6781800" y="2362200"/>
            <a:ext cx="4467225" cy="2819738"/>
          </a:xfrm>
          <a:prstGeom prst="rect">
            <a:avLst/>
          </a:prstGeom>
          <a:ln w="31750">
            <a:solidFill>
              <a:schemeClr val="accent1"/>
            </a:solidFill>
          </a:ln>
        </p:spPr>
      </p:pic>
    </p:spTree>
    <p:extLst>
      <p:ext uri="{BB962C8B-B14F-4D97-AF65-F5344CB8AC3E}">
        <p14:creationId xmlns:p14="http://schemas.microsoft.com/office/powerpoint/2010/main" val="216286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5D4DB-30B6-4A7B-8D0A-DB470C10A29B}"/>
              </a:ext>
            </a:extLst>
          </p:cNvPr>
          <p:cNvSpPr>
            <a:spLocks noGrp="1"/>
          </p:cNvSpPr>
          <p:nvPr>
            <p:ph type="title"/>
          </p:nvPr>
        </p:nvSpPr>
        <p:spPr/>
        <p:txBody>
          <a:bodyPr/>
          <a:lstStyle/>
          <a:p>
            <a:r>
              <a:rPr lang="en-US" dirty="0"/>
              <a:t>Standard Precaution #1: Hand Hygiene</a:t>
            </a:r>
          </a:p>
        </p:txBody>
      </p:sp>
      <p:sp>
        <p:nvSpPr>
          <p:cNvPr id="5" name="Text Placeholder 4">
            <a:extLst>
              <a:ext uri="{FF2B5EF4-FFF2-40B4-BE49-F238E27FC236}">
                <a16:creationId xmlns:a16="http://schemas.microsoft.com/office/drawing/2014/main" id="{C6084FB4-F776-49A1-8A94-B78ABCDB343A}"/>
              </a:ext>
            </a:extLst>
          </p:cNvPr>
          <p:cNvSpPr>
            <a:spLocks noGrp="1"/>
          </p:cNvSpPr>
          <p:nvPr>
            <p:ph type="body" sz="quarter" idx="18"/>
          </p:nvPr>
        </p:nvSpPr>
        <p:spPr>
          <a:xfrm>
            <a:off x="482817" y="1524000"/>
            <a:ext cx="11226365" cy="4665600"/>
          </a:xfrm>
        </p:spPr>
        <p:txBody>
          <a:bodyPr/>
          <a:lstStyle/>
          <a:p>
            <a:pPr marL="342900" indent="-342900">
              <a:buFont typeface="Arial" panose="020B0604020202020204" pitchFamily="34" charset="0"/>
              <a:buChar char="•"/>
            </a:pPr>
            <a:r>
              <a:rPr lang="en-US" sz="2000" b="0" dirty="0"/>
              <a:t>Hand washing with soap and water should be the first-choice hand hygiene method when hands are </a:t>
            </a:r>
            <a:r>
              <a:rPr lang="en-US" sz="2000" dirty="0"/>
              <a:t>visible soiled</a:t>
            </a:r>
          </a:p>
          <a:p>
            <a:pPr marL="342900" indent="-342900">
              <a:buFont typeface="Arial" panose="020B0604020202020204" pitchFamily="34" charset="0"/>
              <a:buChar char="•"/>
            </a:pPr>
            <a:r>
              <a:rPr lang="en-US" sz="2000" b="0" dirty="0"/>
              <a:t>When hands are </a:t>
            </a:r>
            <a:r>
              <a:rPr lang="en-US" sz="2000" dirty="0"/>
              <a:t>NOT</a:t>
            </a:r>
            <a:r>
              <a:rPr lang="en-US" sz="2000" b="0" dirty="0"/>
              <a:t> </a:t>
            </a:r>
            <a:r>
              <a:rPr lang="en-US" sz="2000" dirty="0"/>
              <a:t>visible soiled</a:t>
            </a:r>
            <a:r>
              <a:rPr lang="en-US" sz="2000" b="0" dirty="0"/>
              <a:t>, alcohol hand gel is the preferred hand hygiene method. </a:t>
            </a:r>
          </a:p>
          <a:p>
            <a:pPr marL="703263" lvl="1" indent="-342900"/>
            <a:r>
              <a:rPr lang="en-US" sz="2000" b="1" dirty="0"/>
              <a:t>Other reasons to use alcohol hand gel:</a:t>
            </a:r>
          </a:p>
          <a:p>
            <a:pPr marL="703263" lvl="1" indent="-342900">
              <a:buAutoNum type="arabicPeriod"/>
            </a:pPr>
            <a:r>
              <a:rPr lang="en-US" sz="1800" dirty="0"/>
              <a:t>More effective at killing microorganisms than anti-microbial agents and soap/water when hands are </a:t>
            </a:r>
            <a:r>
              <a:rPr lang="en-US" sz="1800" b="1" dirty="0"/>
              <a:t>NOT</a:t>
            </a:r>
            <a:r>
              <a:rPr lang="en-US" sz="1800" dirty="0"/>
              <a:t> visible soiled</a:t>
            </a:r>
          </a:p>
          <a:p>
            <a:pPr marL="180975" lvl="1" indent="212725">
              <a:buNone/>
            </a:pPr>
            <a:r>
              <a:rPr lang="en-US" sz="1800" dirty="0"/>
              <a:t>2. Requires less time than handwashing</a:t>
            </a:r>
          </a:p>
          <a:p>
            <a:pPr marL="180975" lvl="1" indent="212725">
              <a:buNone/>
            </a:pPr>
            <a:r>
              <a:rPr lang="en-US" sz="1800" dirty="0"/>
              <a:t>3. Can be performed anywhere</a:t>
            </a:r>
          </a:p>
          <a:p>
            <a:pPr marL="180975" lvl="1" indent="212725">
              <a:buNone/>
            </a:pPr>
            <a:r>
              <a:rPr lang="en-US" sz="1800" dirty="0"/>
              <a:t>4. Do not require sink (running water), soap, or paper towels</a:t>
            </a:r>
          </a:p>
          <a:p>
            <a:pPr lvl="2" indent="0">
              <a:buNone/>
            </a:pPr>
            <a:endParaRPr lang="en-US" sz="2000" b="0" dirty="0"/>
          </a:p>
          <a:p>
            <a:endParaRPr lang="en-US" sz="2000" dirty="0"/>
          </a:p>
          <a:p>
            <a:endParaRPr lang="en-US" sz="2000" b="0" i="1" dirty="0"/>
          </a:p>
        </p:txBody>
      </p:sp>
      <p:pic>
        <p:nvPicPr>
          <p:cNvPr id="6" name="Picture 5">
            <a:extLst>
              <a:ext uri="{FF2B5EF4-FFF2-40B4-BE49-F238E27FC236}">
                <a16:creationId xmlns:a16="http://schemas.microsoft.com/office/drawing/2014/main" id="{6598870B-AA14-43E9-B9B2-0FED3F471627}"/>
              </a:ext>
            </a:extLst>
          </p:cNvPr>
          <p:cNvPicPr>
            <a:picLocks noChangeAspect="1"/>
          </p:cNvPicPr>
          <p:nvPr/>
        </p:nvPicPr>
        <p:blipFill>
          <a:blip r:embed="rId3"/>
          <a:stretch>
            <a:fillRect/>
          </a:stretch>
        </p:blipFill>
        <p:spPr>
          <a:xfrm>
            <a:off x="7162800" y="4109277"/>
            <a:ext cx="1757057" cy="2267829"/>
          </a:xfrm>
          <a:prstGeom prst="rect">
            <a:avLst/>
          </a:prstGeom>
          <a:ln w="31750">
            <a:solidFill>
              <a:schemeClr val="accent1"/>
            </a:solidFill>
          </a:ln>
        </p:spPr>
      </p:pic>
      <p:pic>
        <p:nvPicPr>
          <p:cNvPr id="7" name="Picture 6">
            <a:extLst>
              <a:ext uri="{FF2B5EF4-FFF2-40B4-BE49-F238E27FC236}">
                <a16:creationId xmlns:a16="http://schemas.microsoft.com/office/drawing/2014/main" id="{A2D97FB4-AF94-434C-A9B2-F35A6B85B525}"/>
              </a:ext>
            </a:extLst>
          </p:cNvPr>
          <p:cNvPicPr>
            <a:picLocks noChangeAspect="1"/>
          </p:cNvPicPr>
          <p:nvPr/>
        </p:nvPicPr>
        <p:blipFill>
          <a:blip r:embed="rId4"/>
          <a:stretch>
            <a:fillRect/>
          </a:stretch>
        </p:blipFill>
        <p:spPr>
          <a:xfrm>
            <a:off x="8904600" y="4109276"/>
            <a:ext cx="2847975" cy="2267829"/>
          </a:xfrm>
          <a:prstGeom prst="rect">
            <a:avLst/>
          </a:prstGeom>
          <a:ln w="31750">
            <a:solidFill>
              <a:schemeClr val="accent1"/>
            </a:solidFill>
          </a:ln>
        </p:spPr>
      </p:pic>
    </p:spTree>
    <p:extLst>
      <p:ext uri="{BB962C8B-B14F-4D97-AF65-F5344CB8AC3E}">
        <p14:creationId xmlns:p14="http://schemas.microsoft.com/office/powerpoint/2010/main" val="30856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5D4DB-30B6-4A7B-8D0A-DB470C10A29B}"/>
              </a:ext>
            </a:extLst>
          </p:cNvPr>
          <p:cNvSpPr>
            <a:spLocks noGrp="1"/>
          </p:cNvSpPr>
          <p:nvPr>
            <p:ph type="title"/>
          </p:nvPr>
        </p:nvSpPr>
        <p:spPr/>
        <p:txBody>
          <a:bodyPr/>
          <a:lstStyle/>
          <a:p>
            <a:r>
              <a:rPr lang="en-US" dirty="0"/>
              <a:t>Hand Hygiene:</a:t>
            </a:r>
          </a:p>
        </p:txBody>
      </p:sp>
      <p:sp>
        <p:nvSpPr>
          <p:cNvPr id="5" name="Text Placeholder 4">
            <a:extLst>
              <a:ext uri="{FF2B5EF4-FFF2-40B4-BE49-F238E27FC236}">
                <a16:creationId xmlns:a16="http://schemas.microsoft.com/office/drawing/2014/main" id="{C6084FB4-F776-49A1-8A94-B78ABCDB343A}"/>
              </a:ext>
            </a:extLst>
          </p:cNvPr>
          <p:cNvSpPr>
            <a:spLocks noGrp="1"/>
          </p:cNvSpPr>
          <p:nvPr>
            <p:ph type="body" sz="quarter" idx="18"/>
          </p:nvPr>
        </p:nvSpPr>
        <p:spPr>
          <a:xfrm>
            <a:off x="482817" y="1524000"/>
            <a:ext cx="11226365" cy="4665600"/>
          </a:xfrm>
        </p:spPr>
        <p:txBody>
          <a:bodyPr/>
          <a:lstStyle/>
          <a:p>
            <a:r>
              <a:rPr lang="en-US" sz="2000" dirty="0"/>
              <a:t>Some considerations for implementing hand hygiene stations and practices for faith-based gathering during COVID-19 in African settings:</a:t>
            </a:r>
          </a:p>
          <a:p>
            <a:pPr marL="703263" lvl="1" indent="-342900"/>
            <a:r>
              <a:rPr lang="en-US" sz="2000" dirty="0"/>
              <a:t>If liquid or bar soap is not available, chlorine (0.05%) can be prepared and placed within veronica, jerry can, and water jugs for hand hygiene</a:t>
            </a:r>
          </a:p>
          <a:p>
            <a:pPr marL="703263" lvl="1" indent="-342900"/>
            <a:r>
              <a:rPr lang="en-US" sz="2000" dirty="0"/>
              <a:t>Examples of hand washing stations that do not require running water:</a:t>
            </a:r>
          </a:p>
          <a:p>
            <a:pPr lvl="1" indent="0">
              <a:buNone/>
            </a:pPr>
            <a:endParaRPr lang="en-US" sz="2000" dirty="0"/>
          </a:p>
          <a:p>
            <a:pPr lvl="2" indent="0">
              <a:buNone/>
            </a:pPr>
            <a:endParaRPr lang="en-US" sz="2000" dirty="0"/>
          </a:p>
          <a:p>
            <a:pPr lvl="1" indent="0">
              <a:buNone/>
            </a:pPr>
            <a:endParaRPr lang="en-US" sz="2000" dirty="0"/>
          </a:p>
        </p:txBody>
      </p:sp>
      <p:pic>
        <p:nvPicPr>
          <p:cNvPr id="2" name="Picture 1">
            <a:extLst>
              <a:ext uri="{FF2B5EF4-FFF2-40B4-BE49-F238E27FC236}">
                <a16:creationId xmlns:a16="http://schemas.microsoft.com/office/drawing/2014/main" id="{4AE3E4F6-7812-43C1-9FD1-38F81B727706}"/>
              </a:ext>
            </a:extLst>
          </p:cNvPr>
          <p:cNvPicPr>
            <a:picLocks noChangeAspect="1"/>
          </p:cNvPicPr>
          <p:nvPr/>
        </p:nvPicPr>
        <p:blipFill>
          <a:blip r:embed="rId3"/>
          <a:stretch>
            <a:fillRect/>
          </a:stretch>
        </p:blipFill>
        <p:spPr>
          <a:xfrm>
            <a:off x="1805178" y="3618598"/>
            <a:ext cx="2382556" cy="2913479"/>
          </a:xfrm>
          <a:prstGeom prst="rect">
            <a:avLst/>
          </a:prstGeom>
        </p:spPr>
      </p:pic>
      <p:pic>
        <p:nvPicPr>
          <p:cNvPr id="6" name="Picture 5" descr="A picture containing toy, grass, object, plastic&#10;&#10;Description automatically generated">
            <a:extLst>
              <a:ext uri="{FF2B5EF4-FFF2-40B4-BE49-F238E27FC236}">
                <a16:creationId xmlns:a16="http://schemas.microsoft.com/office/drawing/2014/main" id="{1DD0A1C6-3D7B-4A8C-A2E6-D98541D309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028" y="3602269"/>
            <a:ext cx="2382556" cy="2946136"/>
          </a:xfrm>
          <a:prstGeom prst="rect">
            <a:avLst/>
          </a:prstGeom>
        </p:spPr>
      </p:pic>
      <p:pic>
        <p:nvPicPr>
          <p:cNvPr id="7" name="Picture 6">
            <a:extLst>
              <a:ext uri="{FF2B5EF4-FFF2-40B4-BE49-F238E27FC236}">
                <a16:creationId xmlns:a16="http://schemas.microsoft.com/office/drawing/2014/main" id="{4E382B34-7678-4F78-AABE-992E55131891}"/>
              </a:ext>
            </a:extLst>
          </p:cNvPr>
          <p:cNvPicPr>
            <a:picLocks noChangeAspect="1"/>
          </p:cNvPicPr>
          <p:nvPr/>
        </p:nvPicPr>
        <p:blipFill>
          <a:blip r:embed="rId5"/>
          <a:stretch>
            <a:fillRect/>
          </a:stretch>
        </p:blipFill>
        <p:spPr>
          <a:xfrm>
            <a:off x="8204880" y="3567798"/>
            <a:ext cx="2286198" cy="2964279"/>
          </a:xfrm>
          <a:prstGeom prst="rect">
            <a:avLst/>
          </a:prstGeom>
        </p:spPr>
      </p:pic>
    </p:spTree>
    <p:extLst>
      <p:ext uri="{BB962C8B-B14F-4D97-AF65-F5344CB8AC3E}">
        <p14:creationId xmlns:p14="http://schemas.microsoft.com/office/powerpoint/2010/main" val="162921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3756A-48B2-474D-9EBC-F578CB3BC9AE}"/>
              </a:ext>
            </a:extLst>
          </p:cNvPr>
          <p:cNvSpPr>
            <a:spLocks noGrp="1"/>
          </p:cNvSpPr>
          <p:nvPr>
            <p:ph type="body" idx="1"/>
          </p:nvPr>
        </p:nvSpPr>
        <p:spPr>
          <a:xfrm>
            <a:off x="480000" y="1375703"/>
            <a:ext cx="9828002" cy="2019300"/>
          </a:xfrm>
        </p:spPr>
        <p:txBody>
          <a:bodyPr/>
          <a:lstStyle/>
          <a:p>
            <a:pPr marL="0" indent="0"/>
            <a:r>
              <a:rPr lang="en-US" sz="2400" b="1" i="0" dirty="0"/>
              <a:t>How to Perform Hand Hygiene:</a:t>
            </a:r>
          </a:p>
          <a:p>
            <a:pPr marL="0" indent="0"/>
            <a:r>
              <a:rPr lang="en-US" sz="2000" b="0" i="0" dirty="0"/>
              <a:t>Regularly and thoroughly with alcohol-based hand rub or wash them with soap and water according to the WHO 6 steps: </a:t>
            </a:r>
          </a:p>
          <a:p>
            <a:pPr marL="342900" indent="-342900">
              <a:buAutoNum type="arabicPeriod"/>
            </a:pPr>
            <a:r>
              <a:rPr lang="en-US" sz="1800" b="1" dirty="0"/>
              <a:t>R</a:t>
            </a:r>
            <a:r>
              <a:rPr lang="en-US" sz="1800" b="1" i="0" dirty="0"/>
              <a:t>ub the palms</a:t>
            </a:r>
          </a:p>
          <a:p>
            <a:pPr marL="342900" indent="-342900">
              <a:buAutoNum type="arabicPeriod"/>
            </a:pPr>
            <a:r>
              <a:rPr lang="en-US" sz="1800" b="1" i="0" dirty="0"/>
              <a:t>Back of palms </a:t>
            </a:r>
          </a:p>
          <a:p>
            <a:pPr marL="342900" indent="-342900">
              <a:buAutoNum type="arabicPeriod"/>
            </a:pPr>
            <a:r>
              <a:rPr lang="en-US" sz="1800" b="1" i="0" dirty="0"/>
              <a:t>Interlace fingers</a:t>
            </a:r>
          </a:p>
          <a:p>
            <a:pPr marL="342900" indent="-342900">
              <a:buAutoNum type="arabicPeriod"/>
            </a:pPr>
            <a:r>
              <a:rPr lang="en-US" sz="1800" b="1" i="0" dirty="0"/>
              <a:t>Interlock and cup fingers</a:t>
            </a:r>
            <a:endParaRPr lang="en-US" sz="1800" b="1" dirty="0"/>
          </a:p>
          <a:p>
            <a:pPr marL="342900" indent="-342900">
              <a:buAutoNum type="arabicPeriod"/>
            </a:pPr>
            <a:r>
              <a:rPr lang="en-US" sz="1800" b="1" dirty="0"/>
              <a:t>T</a:t>
            </a:r>
            <a:r>
              <a:rPr lang="en-US" sz="1800" b="1" i="0" dirty="0"/>
              <a:t>humbs</a:t>
            </a:r>
          </a:p>
          <a:p>
            <a:pPr marL="342900" indent="-342900">
              <a:buAutoNum type="arabicPeriod"/>
            </a:pPr>
            <a:r>
              <a:rPr lang="en-US" sz="1800" b="1" i="0" dirty="0"/>
              <a:t>Fingertips and under nails</a:t>
            </a:r>
            <a:endParaRPr lang="en-US" sz="1800" b="1" dirty="0"/>
          </a:p>
        </p:txBody>
      </p:sp>
      <p:sp>
        <p:nvSpPr>
          <p:cNvPr id="4" name="Text Placeholder 3">
            <a:extLst>
              <a:ext uri="{FF2B5EF4-FFF2-40B4-BE49-F238E27FC236}">
                <a16:creationId xmlns:a16="http://schemas.microsoft.com/office/drawing/2014/main" id="{245B976B-7C91-43D6-8985-C7A57CB0447A}"/>
              </a:ext>
            </a:extLst>
          </p:cNvPr>
          <p:cNvSpPr>
            <a:spLocks noGrp="1"/>
          </p:cNvSpPr>
          <p:nvPr>
            <p:ph type="body" idx="3"/>
          </p:nvPr>
        </p:nvSpPr>
        <p:spPr/>
        <p:txBody>
          <a:bodyPr>
            <a:normAutofit/>
          </a:bodyPr>
          <a:lstStyle/>
          <a:p>
            <a:r>
              <a:rPr lang="en-US" sz="900" dirty="0"/>
              <a:t>Source: </a:t>
            </a:r>
            <a:r>
              <a:rPr lang="en-US" sz="900" dirty="0">
                <a:hlinkClick r:id="rId3"/>
              </a:rPr>
              <a:t>https://www.who.int/gpsc/5may/Hand_Hygiene_When_and_How_Leaflet.pdf?ua=1</a:t>
            </a:r>
            <a:endParaRPr lang="en-US" sz="900" dirty="0"/>
          </a:p>
        </p:txBody>
      </p:sp>
      <p:sp>
        <p:nvSpPr>
          <p:cNvPr id="5" name="Title 4">
            <a:extLst>
              <a:ext uri="{FF2B5EF4-FFF2-40B4-BE49-F238E27FC236}">
                <a16:creationId xmlns:a16="http://schemas.microsoft.com/office/drawing/2014/main" id="{9B7BC9D3-D947-4C9C-8CA4-B9799B6C643E}"/>
              </a:ext>
            </a:extLst>
          </p:cNvPr>
          <p:cNvSpPr>
            <a:spLocks noGrp="1"/>
          </p:cNvSpPr>
          <p:nvPr>
            <p:ph type="title"/>
          </p:nvPr>
        </p:nvSpPr>
        <p:spPr/>
        <p:txBody>
          <a:bodyPr/>
          <a:lstStyle/>
          <a:p>
            <a:r>
              <a:rPr lang="en-US" dirty="0"/>
              <a:t>Standard Precautions #1: Hand Hygiene</a:t>
            </a:r>
          </a:p>
        </p:txBody>
      </p:sp>
      <p:pic>
        <p:nvPicPr>
          <p:cNvPr id="1026" name="Picture 2">
            <a:extLst>
              <a:ext uri="{FF2B5EF4-FFF2-40B4-BE49-F238E27FC236}">
                <a16:creationId xmlns:a16="http://schemas.microsoft.com/office/drawing/2014/main" id="{3D8D5F2B-2410-45A5-9C7F-8EB9D851E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743200"/>
            <a:ext cx="7086600" cy="295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60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12"/>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rgbClr val="0092CC"/>
              </a:buClr>
              <a:buSzPts val="3200"/>
              <a:buFont typeface="Arial"/>
              <a:buNone/>
            </a:pPr>
            <a:r>
              <a:rPr lang="en-US" dirty="0"/>
              <a:t>Standard Precaution #2: Respiratory Hygiene</a:t>
            </a:r>
            <a:endParaRPr dirty="0"/>
          </a:p>
        </p:txBody>
      </p:sp>
      <p:sp>
        <p:nvSpPr>
          <p:cNvPr id="4" name="Rectangle 3">
            <a:extLst>
              <a:ext uri="{FF2B5EF4-FFF2-40B4-BE49-F238E27FC236}">
                <a16:creationId xmlns:a16="http://schemas.microsoft.com/office/drawing/2014/main" id="{8A127333-9999-41A0-B059-0AF42A77D242}"/>
              </a:ext>
            </a:extLst>
          </p:cNvPr>
          <p:cNvSpPr/>
          <p:nvPr/>
        </p:nvSpPr>
        <p:spPr>
          <a:xfrm>
            <a:off x="479999" y="1524000"/>
            <a:ext cx="10058400" cy="3077766"/>
          </a:xfrm>
          <a:prstGeom prst="rect">
            <a:avLst/>
          </a:prstGeom>
        </p:spPr>
        <p:txBody>
          <a:bodyPr wrap="square">
            <a:spAutoFit/>
          </a:bodyPr>
          <a:lstStyle/>
          <a:p>
            <a:r>
              <a:rPr lang="en-US" sz="2600" b="1" dirty="0">
                <a:solidFill>
                  <a:schemeClr val="tx1">
                    <a:lumMod val="75000"/>
                    <a:lumOff val="25000"/>
                  </a:schemeClr>
                </a:solidFill>
              </a:rPr>
              <a:t>What is Respiratory Hygiene?</a:t>
            </a:r>
          </a:p>
          <a:p>
            <a:endParaRPr lang="en-US" dirty="0">
              <a:solidFill>
                <a:schemeClr val="tx1">
                  <a:lumMod val="75000"/>
                  <a:lumOff val="25000"/>
                </a:schemeClr>
              </a:solidFill>
            </a:endParaRPr>
          </a:p>
          <a:p>
            <a:r>
              <a:rPr lang="en-US" sz="2200" dirty="0">
                <a:solidFill>
                  <a:schemeClr val="tx1">
                    <a:lumMod val="75000"/>
                    <a:lumOff val="25000"/>
                  </a:schemeClr>
                </a:solidFill>
              </a:rPr>
              <a:t>A precaution that prevents the transmission of </a:t>
            </a:r>
            <a:r>
              <a:rPr lang="en-US" sz="2200" b="1" i="1" dirty="0">
                <a:solidFill>
                  <a:schemeClr val="tx1">
                    <a:lumMod val="75000"/>
                    <a:lumOff val="25000"/>
                  </a:schemeClr>
                </a:solidFill>
              </a:rPr>
              <a:t>all</a:t>
            </a:r>
            <a:r>
              <a:rPr lang="en-US" sz="2200" dirty="0">
                <a:solidFill>
                  <a:schemeClr val="tx1">
                    <a:lumMod val="75000"/>
                    <a:lumOff val="25000"/>
                  </a:schemeClr>
                </a:solidFill>
              </a:rPr>
              <a:t> respiratory infections in a healthcare setting. These precautions should be established at the first point of contact with patients at the healthcare facility. </a:t>
            </a:r>
          </a:p>
          <a:p>
            <a:endParaRPr lang="en-US" sz="2200" dirty="0">
              <a:solidFill>
                <a:schemeClr val="tx1">
                  <a:lumMod val="75000"/>
                  <a:lumOff val="25000"/>
                </a:schemeClr>
              </a:solidFill>
            </a:endParaRPr>
          </a:p>
          <a:p>
            <a:r>
              <a:rPr lang="en-US" sz="2200" dirty="0"/>
              <a:t>Good respiratory hygiene/cough etiquette can reduce the  spread of microorganisms (germs) that cause respiratory infections (colds, flu).</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65467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828800"/>
            <a:ext cx="9296399" cy="3733800"/>
          </a:xfrm>
        </p:spPr>
        <p:txBody>
          <a:bodyPr>
            <a:noAutofit/>
          </a:bodyPr>
          <a:lstStyle/>
          <a:p>
            <a:r>
              <a:rPr lang="en-US" sz="2800" i="0" dirty="0"/>
              <a:t>Module 1: </a:t>
            </a:r>
            <a:r>
              <a:rPr lang="en-US" sz="2800" b="0" i="0" dirty="0"/>
              <a:t>Introduction to IPC for COVID-19</a:t>
            </a:r>
          </a:p>
          <a:p>
            <a:endParaRPr lang="en-US" sz="2800" b="0" i="0" dirty="0"/>
          </a:p>
          <a:p>
            <a:pPr marL="1716088" indent="-1716088"/>
            <a:r>
              <a:rPr lang="en-US" sz="2800" i="0" dirty="0"/>
              <a:t>Module 2. </a:t>
            </a:r>
            <a:r>
              <a:rPr lang="en-US" sz="2800" b="0" i="0" dirty="0"/>
              <a:t>Safe Gathering Practices during Faith-based  Activities </a:t>
            </a:r>
          </a:p>
          <a:p>
            <a:pPr marL="1716088" indent="-1716088"/>
            <a:endParaRPr lang="en-US" sz="2800" b="0" i="0" dirty="0"/>
          </a:p>
          <a:p>
            <a:r>
              <a:rPr lang="en-US" sz="2800" i="0" dirty="0"/>
              <a:t>Module 3: </a:t>
            </a:r>
            <a:r>
              <a:rPr lang="en-US" sz="2800" b="0" i="0" dirty="0"/>
              <a:t>Safe Burial Practices </a:t>
            </a:r>
          </a:p>
          <a:p>
            <a:endParaRPr lang="en-US" sz="2800" b="0" i="0" dirty="0"/>
          </a:p>
          <a:p>
            <a:r>
              <a:rPr lang="en-US" sz="2800" i="0" dirty="0"/>
              <a:t>Module 4: </a:t>
            </a:r>
            <a:r>
              <a:rPr lang="en-US" sz="2800" b="0" i="0" dirty="0"/>
              <a:t>Faith Leaders’ role in COVID-19 education</a:t>
            </a:r>
          </a:p>
          <a:p>
            <a:endParaRPr lang="en-US" sz="2800" b="0" i="0" dirty="0"/>
          </a:p>
        </p:txBody>
      </p:sp>
      <p:sp>
        <p:nvSpPr>
          <p:cNvPr id="3" name="Title 2"/>
          <p:cNvSpPr>
            <a:spLocks noGrp="1"/>
          </p:cNvSpPr>
          <p:nvPr>
            <p:ph type="title"/>
          </p:nvPr>
        </p:nvSpPr>
        <p:spPr>
          <a:xfrm>
            <a:off x="1295400" y="685800"/>
            <a:ext cx="6120000" cy="492443"/>
          </a:xfrm>
        </p:spPr>
        <p:txBody>
          <a:bodyPr/>
          <a:lstStyle/>
          <a:p>
            <a:r>
              <a:rPr lang="en-GB" dirty="0">
                <a:latin typeface="+mj-lt"/>
              </a:rPr>
              <a:t>Presentation Outline:</a:t>
            </a:r>
            <a:endParaRPr lang="en-US" dirty="0">
              <a:latin typeface="+mj-lt"/>
            </a:endParaRPr>
          </a:p>
        </p:txBody>
      </p:sp>
    </p:spTree>
    <p:extLst>
      <p:ext uri="{BB962C8B-B14F-4D97-AF65-F5344CB8AC3E}">
        <p14:creationId xmlns:p14="http://schemas.microsoft.com/office/powerpoint/2010/main" val="161593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12"/>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rgbClr val="0092CC"/>
              </a:buClr>
              <a:buSzPts val="3200"/>
              <a:buFont typeface="Arial"/>
              <a:buNone/>
            </a:pPr>
            <a:r>
              <a:rPr lang="en-US" dirty="0"/>
              <a:t>Standard Precaution #2: Respiratory Hygiene</a:t>
            </a:r>
            <a:endParaRPr dirty="0"/>
          </a:p>
        </p:txBody>
      </p:sp>
      <p:sp>
        <p:nvSpPr>
          <p:cNvPr id="4" name="Rectangle 3">
            <a:extLst>
              <a:ext uri="{FF2B5EF4-FFF2-40B4-BE49-F238E27FC236}">
                <a16:creationId xmlns:a16="http://schemas.microsoft.com/office/drawing/2014/main" id="{B585175A-39B2-475D-985D-93F78736F500}"/>
              </a:ext>
            </a:extLst>
          </p:cNvPr>
          <p:cNvSpPr/>
          <p:nvPr/>
        </p:nvSpPr>
        <p:spPr>
          <a:xfrm>
            <a:off x="609600" y="1524000"/>
            <a:ext cx="7239000" cy="3816429"/>
          </a:xfrm>
          <a:prstGeom prst="rect">
            <a:avLst/>
          </a:prstGeom>
        </p:spPr>
        <p:txBody>
          <a:bodyPr wrap="square">
            <a:spAutoFit/>
          </a:bodyPr>
          <a:lstStyle/>
          <a:p>
            <a:r>
              <a:rPr lang="en-US" sz="2600" b="1" dirty="0">
                <a:solidFill>
                  <a:schemeClr val="tx1">
                    <a:lumMod val="75000"/>
                    <a:lumOff val="25000"/>
                  </a:schemeClr>
                </a:solidFill>
              </a:rPr>
              <a:t>Steps for respiratory hygiene:</a:t>
            </a:r>
          </a:p>
          <a:p>
            <a:endParaRPr lang="en-US" b="1" dirty="0">
              <a:solidFill>
                <a:schemeClr val="tx1">
                  <a:lumMod val="75000"/>
                  <a:lumOff val="25000"/>
                </a:schemeClr>
              </a:solidFill>
            </a:endParaRPr>
          </a:p>
          <a:p>
            <a:pPr marL="457200" indent="-457200">
              <a:buAutoNum type="arabicPeriod"/>
            </a:pPr>
            <a:r>
              <a:rPr lang="en-US" sz="2200" dirty="0">
                <a:solidFill>
                  <a:schemeClr val="tx1">
                    <a:lumMod val="75000"/>
                    <a:lumOff val="25000"/>
                  </a:schemeClr>
                </a:solidFill>
              </a:rPr>
              <a:t>Cover your nose and mouth when you cough or sneeze. Do so by using your inner elbow, inside your shirt, or by using a tissue.</a:t>
            </a:r>
          </a:p>
          <a:p>
            <a:pPr marL="457200" indent="-457200">
              <a:buAutoNum type="arabicPeriod"/>
            </a:pPr>
            <a:r>
              <a:rPr lang="en-US" sz="2200" dirty="0">
                <a:solidFill>
                  <a:schemeClr val="tx1">
                    <a:lumMod val="75000"/>
                    <a:lumOff val="25000"/>
                  </a:schemeClr>
                </a:solidFill>
              </a:rPr>
              <a:t>If a tissue is used, discard the tissue immediately into the bin.</a:t>
            </a:r>
            <a:endParaRPr lang="en-US" sz="2200" b="1" dirty="0">
              <a:solidFill>
                <a:schemeClr val="tx1">
                  <a:lumMod val="75000"/>
                  <a:lumOff val="25000"/>
                </a:schemeClr>
              </a:solidFill>
            </a:endParaRPr>
          </a:p>
          <a:p>
            <a:pPr marL="457200" indent="-457200">
              <a:buAutoNum type="arabicPeriod"/>
            </a:pPr>
            <a:r>
              <a:rPr lang="en-US" sz="2200" dirty="0">
                <a:solidFill>
                  <a:schemeClr val="tx1">
                    <a:lumMod val="75000"/>
                    <a:lumOff val="25000"/>
                  </a:schemeClr>
                </a:solidFill>
              </a:rPr>
              <a:t>Always face away from others when coughing/sneezing</a:t>
            </a:r>
          </a:p>
          <a:p>
            <a:pPr marL="457200" indent="-457200">
              <a:buAutoNum type="arabicPeriod"/>
            </a:pPr>
            <a:r>
              <a:rPr lang="en-US" sz="2200" dirty="0">
                <a:solidFill>
                  <a:schemeClr val="tx1">
                    <a:lumMod val="75000"/>
                    <a:lumOff val="25000"/>
                  </a:schemeClr>
                </a:solidFill>
              </a:rPr>
              <a:t>Wash your hands after coughing/sneezing/handling respiratory secretions </a:t>
            </a:r>
          </a:p>
        </p:txBody>
      </p:sp>
      <p:pic>
        <p:nvPicPr>
          <p:cNvPr id="9" name="Google Shape;378;p16" descr="A close up of a sign&#10;&#10;Description generated with high confidence">
            <a:extLst>
              <a:ext uri="{FF2B5EF4-FFF2-40B4-BE49-F238E27FC236}">
                <a16:creationId xmlns:a16="http://schemas.microsoft.com/office/drawing/2014/main" id="{867D689F-B7D4-472D-9022-4FE8A0699F1D}"/>
              </a:ext>
            </a:extLst>
          </p:cNvPr>
          <p:cNvPicPr preferRelativeResize="0"/>
          <p:nvPr/>
        </p:nvPicPr>
        <p:blipFill rotWithShape="1">
          <a:blip r:embed="rId3">
            <a:alphaModFix/>
          </a:blip>
          <a:srcRect/>
          <a:stretch/>
        </p:blipFill>
        <p:spPr>
          <a:xfrm>
            <a:off x="8534400" y="2667000"/>
            <a:ext cx="2819400" cy="2819400"/>
          </a:xfrm>
          <a:prstGeom prst="rect">
            <a:avLst/>
          </a:prstGeom>
          <a:noFill/>
          <a:ln>
            <a:noFill/>
          </a:ln>
        </p:spPr>
      </p:pic>
    </p:spTree>
    <p:extLst>
      <p:ext uri="{BB962C8B-B14F-4D97-AF65-F5344CB8AC3E}">
        <p14:creationId xmlns:p14="http://schemas.microsoft.com/office/powerpoint/2010/main" val="3017027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rgbClr val="0092CC"/>
              </a:buClr>
              <a:buSzPts val="3200"/>
              <a:buFont typeface="Arial"/>
              <a:buNone/>
            </a:pPr>
            <a:r>
              <a:rPr lang="en-US" sz="3200" dirty="0"/>
              <a:t>IPC Practices for Safe Gatherings:</a:t>
            </a:r>
            <a:endParaRPr dirty="0"/>
          </a:p>
        </p:txBody>
      </p:sp>
      <p:sp>
        <p:nvSpPr>
          <p:cNvPr id="308" name="Google Shape;308;p8"/>
          <p:cNvSpPr txBox="1">
            <a:spLocks noGrp="1"/>
          </p:cNvSpPr>
          <p:nvPr>
            <p:ph type="body" idx="1"/>
          </p:nvPr>
        </p:nvSpPr>
        <p:spPr>
          <a:xfrm>
            <a:off x="480001" y="1447800"/>
            <a:ext cx="10797600" cy="4597020"/>
          </a:xfrm>
          <a:prstGeom prst="rect">
            <a:avLst/>
          </a:prstGeom>
          <a:noFill/>
          <a:ln>
            <a:noFill/>
          </a:ln>
        </p:spPr>
        <p:txBody>
          <a:bodyPr spcFirstLastPara="1" wrap="square" lIns="18000" tIns="0" rIns="18000" bIns="0" anchor="t" anchorCtr="0">
            <a:noAutofit/>
          </a:bodyPr>
          <a:lstStyle/>
          <a:p>
            <a:pPr marL="817563" lvl="1" indent="-457200">
              <a:spcBef>
                <a:spcPts val="0"/>
              </a:spcBef>
              <a:spcAft>
                <a:spcPts val="0"/>
              </a:spcAft>
              <a:buSzPts val="2240"/>
            </a:pPr>
            <a:r>
              <a:rPr lang="en-US" sz="2800" dirty="0"/>
              <a:t>Encourage worshipers to avoid communal gatherings if they have any symptoms of COVID-19</a:t>
            </a:r>
          </a:p>
          <a:p>
            <a:pPr marL="817563" lvl="1" indent="-457200">
              <a:spcBef>
                <a:spcPts val="0"/>
              </a:spcBef>
              <a:spcAft>
                <a:spcPts val="0"/>
              </a:spcAft>
              <a:buSzPts val="2240"/>
            </a:pPr>
            <a:r>
              <a:rPr lang="en-US" sz="2800" dirty="0"/>
              <a:t>When attendees enter a site or building barefoot, show and sandals should be placed separately and in bags. </a:t>
            </a:r>
          </a:p>
          <a:p>
            <a:pPr marL="817563" lvl="1" indent="-457200">
              <a:spcBef>
                <a:spcPts val="0"/>
              </a:spcBef>
              <a:spcAft>
                <a:spcPts val="0"/>
              </a:spcAft>
              <a:buSzPts val="2240"/>
            </a:pPr>
            <a:r>
              <a:rPr lang="en-US" sz="2800" dirty="0"/>
              <a:t>Provide visual displays on advice related to hand hygiene, physical distancing, and respiratory hygiene</a:t>
            </a:r>
          </a:p>
          <a:p>
            <a:pPr lvl="1" indent="-360363">
              <a:spcBef>
                <a:spcPts val="0"/>
              </a:spcBef>
              <a:spcAft>
                <a:spcPts val="0"/>
              </a:spcAft>
              <a:buSzPts val="2240"/>
              <a:buNone/>
            </a:pPr>
            <a:r>
              <a:rPr lang="en-US" sz="2800" b="1" dirty="0"/>
              <a:t>5.</a:t>
            </a:r>
            <a:r>
              <a:rPr lang="en-US" sz="2800" dirty="0"/>
              <a:t> </a:t>
            </a:r>
            <a:r>
              <a:rPr lang="en-US" sz="2800" b="1" dirty="0"/>
              <a:t>Frequently clean worship spaces, sites, and buildings:</a:t>
            </a:r>
          </a:p>
          <a:p>
            <a:pPr marL="746125" lvl="1" indent="-409575">
              <a:spcBef>
                <a:spcPts val="0"/>
              </a:spcBef>
              <a:spcAft>
                <a:spcPts val="0"/>
              </a:spcAft>
              <a:buSzPts val="2240"/>
            </a:pPr>
            <a:r>
              <a:rPr lang="en-US" sz="2800" dirty="0"/>
              <a:t>Establish cleaning schedules for areas of worship, especially before and after gatherings</a:t>
            </a:r>
          </a:p>
          <a:p>
            <a:pPr marL="817563" lvl="1" indent="-457200">
              <a:spcBef>
                <a:spcPts val="0"/>
              </a:spcBef>
              <a:spcAft>
                <a:spcPts val="0"/>
              </a:spcAft>
              <a:buSzPts val="2240"/>
            </a:pPr>
            <a:endParaRPr lang="en-US" sz="2800" dirty="0"/>
          </a:p>
          <a:p>
            <a:pPr marL="817563" lvl="1" indent="-457200">
              <a:spcBef>
                <a:spcPts val="0"/>
              </a:spcBef>
              <a:spcAft>
                <a:spcPts val="0"/>
              </a:spcAft>
              <a:buSzPts val="2240"/>
            </a:pPr>
            <a:endParaRPr sz="2800" dirty="0"/>
          </a:p>
        </p:txBody>
      </p:sp>
    </p:spTree>
    <p:extLst>
      <p:ext uri="{BB962C8B-B14F-4D97-AF65-F5344CB8AC3E}">
        <p14:creationId xmlns:p14="http://schemas.microsoft.com/office/powerpoint/2010/main" val="398193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479999" y="367619"/>
            <a:ext cx="8160000" cy="720000"/>
          </a:xfrm>
          <a:prstGeom prst="rect">
            <a:avLst/>
          </a:prstGeom>
          <a:noFill/>
          <a:ln>
            <a:noFill/>
          </a:ln>
        </p:spPr>
        <p:txBody>
          <a:bodyPr spcFirstLastPara="1" wrap="square" lIns="18000" tIns="0" rIns="360000" bIns="0" anchor="b" anchorCtr="0">
            <a:noAutofit/>
          </a:bodyPr>
          <a:lstStyle/>
          <a:p>
            <a:pPr marL="0" lvl="0" indent="0" algn="l" rtl="0">
              <a:lnSpc>
                <a:spcPct val="90000"/>
              </a:lnSpc>
              <a:spcBef>
                <a:spcPts val="0"/>
              </a:spcBef>
              <a:spcAft>
                <a:spcPts val="0"/>
              </a:spcAft>
              <a:buClr>
                <a:srgbClr val="0092CC"/>
              </a:buClr>
              <a:buSzPts val="3200"/>
              <a:buFont typeface="Arial"/>
              <a:buNone/>
            </a:pPr>
            <a:r>
              <a:rPr lang="en-US" sz="3200" dirty="0"/>
              <a:t>IPC Practices for Safe Gatherings:</a:t>
            </a:r>
            <a:endParaRPr dirty="0"/>
          </a:p>
        </p:txBody>
      </p:sp>
      <p:sp>
        <p:nvSpPr>
          <p:cNvPr id="308" name="Google Shape;308;p8"/>
          <p:cNvSpPr txBox="1">
            <a:spLocks noGrp="1"/>
          </p:cNvSpPr>
          <p:nvPr>
            <p:ph type="body" idx="1"/>
          </p:nvPr>
        </p:nvSpPr>
        <p:spPr>
          <a:xfrm>
            <a:off x="480001" y="1447800"/>
            <a:ext cx="10797600" cy="4597020"/>
          </a:xfrm>
          <a:prstGeom prst="rect">
            <a:avLst/>
          </a:prstGeom>
          <a:noFill/>
          <a:ln>
            <a:noFill/>
          </a:ln>
        </p:spPr>
        <p:txBody>
          <a:bodyPr spcFirstLastPara="1" wrap="square" lIns="18000" tIns="0" rIns="18000" bIns="0" anchor="t" anchorCtr="0">
            <a:noAutofit/>
          </a:bodyPr>
          <a:lstStyle/>
          <a:p>
            <a:pPr marL="817563" lvl="1" indent="-457200">
              <a:spcBef>
                <a:spcPts val="0"/>
              </a:spcBef>
              <a:spcAft>
                <a:spcPts val="0"/>
              </a:spcAft>
              <a:buSzPts val="2240"/>
            </a:pPr>
            <a:r>
              <a:rPr lang="en-US" sz="2800" dirty="0"/>
              <a:t>Frequently disinfect commonly touched surfaces: light switches, doorknobs, stair rails</a:t>
            </a:r>
          </a:p>
          <a:p>
            <a:pPr marL="1284287" lvl="2" indent="-457200">
              <a:spcBef>
                <a:spcPts val="0"/>
              </a:spcBef>
              <a:spcAft>
                <a:spcPts val="0"/>
              </a:spcAft>
              <a:buSzPts val="2240"/>
            </a:pPr>
            <a:r>
              <a:rPr lang="en-US" sz="2800" dirty="0"/>
              <a:t>Use a disinfectant that is at least 70% ethanol or 0.05% chlorine</a:t>
            </a:r>
          </a:p>
          <a:p>
            <a:pPr marL="522288" lvl="2" indent="-522288">
              <a:spcBef>
                <a:spcPts val="0"/>
              </a:spcBef>
              <a:spcAft>
                <a:spcPts val="0"/>
              </a:spcAft>
              <a:buSzPts val="2240"/>
              <a:buNone/>
            </a:pPr>
            <a:r>
              <a:rPr lang="en-US" sz="2800" b="1" dirty="0"/>
              <a:t>6. When possible, avoid gatherings. Conduct faith-based activities remotely/virtually</a:t>
            </a:r>
          </a:p>
          <a:p>
            <a:pPr marL="522288" lvl="2" indent="279400">
              <a:spcBef>
                <a:spcPts val="0"/>
              </a:spcBef>
              <a:spcAft>
                <a:spcPts val="0"/>
              </a:spcAft>
              <a:buSzPts val="2240"/>
            </a:pPr>
            <a:r>
              <a:rPr lang="en-US" sz="2800" dirty="0"/>
              <a:t>	Use technology to maintain community and continue worship</a:t>
            </a:r>
          </a:p>
          <a:p>
            <a:pPr marL="914400" lvl="2" indent="-392113">
              <a:spcBef>
                <a:spcPts val="0"/>
              </a:spcBef>
              <a:spcAft>
                <a:spcPts val="0"/>
              </a:spcAft>
              <a:buSzPts val="2240"/>
            </a:pPr>
            <a:r>
              <a:rPr lang="en-US" sz="2800" dirty="0"/>
              <a:t>Use low-technology to maintain faith-based practices in communities (i.e. telephones, compiling and circulating lists for prayers) </a:t>
            </a:r>
          </a:p>
          <a:p>
            <a:pPr marL="817563" lvl="1" indent="-457200">
              <a:spcBef>
                <a:spcPts val="0"/>
              </a:spcBef>
              <a:spcAft>
                <a:spcPts val="0"/>
              </a:spcAft>
              <a:buSzPts val="2240"/>
            </a:pPr>
            <a:endParaRPr sz="2800" dirty="0"/>
          </a:p>
        </p:txBody>
      </p:sp>
    </p:spTree>
    <p:extLst>
      <p:ext uri="{BB962C8B-B14F-4D97-AF65-F5344CB8AC3E}">
        <p14:creationId xmlns:p14="http://schemas.microsoft.com/office/powerpoint/2010/main" val="169140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2542"/>
            <a:ext cx="12192000" cy="4267200"/>
          </a:xfrm>
          <a:custGeom>
            <a:avLst/>
            <a:gdLst/>
            <a:ahLst/>
            <a:cxnLst/>
            <a:rect l="l" t="t" r="r" b="b"/>
            <a:pathLst>
              <a:path w="9144000" h="4246880">
                <a:moveTo>
                  <a:pt x="0" y="4246685"/>
                </a:moveTo>
                <a:lnTo>
                  <a:pt x="9144000" y="4246685"/>
                </a:lnTo>
                <a:lnTo>
                  <a:pt x="9144000" y="0"/>
                </a:lnTo>
                <a:lnTo>
                  <a:pt x="0" y="0"/>
                </a:lnTo>
                <a:lnTo>
                  <a:pt x="0" y="4246685"/>
                </a:lnTo>
                <a:close/>
              </a:path>
            </a:pathLst>
          </a:custGeom>
          <a:solidFill>
            <a:srgbClr val="0074A2"/>
          </a:solidFill>
        </p:spPr>
        <p:txBody>
          <a:bodyPr wrap="square" lIns="0" tIns="0" rIns="0" bIns="0" rtlCol="0"/>
          <a:lstStyle/>
          <a:p>
            <a:endParaRPr dirty="0"/>
          </a:p>
        </p:txBody>
      </p:sp>
      <p:sp>
        <p:nvSpPr>
          <p:cNvPr id="3" name="object 3"/>
          <p:cNvSpPr/>
          <p:nvPr/>
        </p:nvSpPr>
        <p:spPr>
          <a:xfrm>
            <a:off x="0" y="6117930"/>
            <a:ext cx="12192000" cy="740410"/>
          </a:xfrm>
          <a:custGeom>
            <a:avLst/>
            <a:gdLst/>
            <a:ahLst/>
            <a:cxnLst/>
            <a:rect l="l" t="t" r="r" b="b"/>
            <a:pathLst>
              <a:path w="9144000" h="740409">
                <a:moveTo>
                  <a:pt x="0" y="740069"/>
                </a:moveTo>
                <a:lnTo>
                  <a:pt x="9144000" y="740069"/>
                </a:lnTo>
                <a:lnTo>
                  <a:pt x="9144000" y="0"/>
                </a:lnTo>
                <a:lnTo>
                  <a:pt x="0" y="0"/>
                </a:lnTo>
                <a:lnTo>
                  <a:pt x="0" y="740069"/>
                </a:lnTo>
                <a:close/>
              </a:path>
            </a:pathLst>
          </a:custGeom>
          <a:solidFill>
            <a:srgbClr val="0074A2"/>
          </a:solidFill>
        </p:spPr>
        <p:txBody>
          <a:bodyPr wrap="square" lIns="0" tIns="0" rIns="0" bIns="0" rtlCol="0"/>
          <a:lstStyle/>
          <a:p>
            <a:endParaRPr/>
          </a:p>
        </p:txBody>
      </p:sp>
      <p:sp>
        <p:nvSpPr>
          <p:cNvPr id="5" name="object 5"/>
          <p:cNvSpPr txBox="1"/>
          <p:nvPr/>
        </p:nvSpPr>
        <p:spPr>
          <a:xfrm>
            <a:off x="357068" y="6456117"/>
            <a:ext cx="3529132" cy="228268"/>
          </a:xfrm>
          <a:prstGeom prst="rect">
            <a:avLst/>
          </a:prstGeom>
        </p:spPr>
        <p:txBody>
          <a:bodyPr vert="horz" wrap="square" lIns="0" tIns="12700" rIns="0" bIns="0" rtlCol="0">
            <a:spAutoFit/>
          </a:bodyPr>
          <a:lstStyle/>
          <a:p>
            <a:pPr>
              <a:spcBef>
                <a:spcPts val="100"/>
              </a:spcBef>
            </a:pPr>
            <a:r>
              <a:rPr sz="1400" dirty="0">
                <a:solidFill>
                  <a:srgbClr val="F3F3F3"/>
                </a:solidFill>
                <a:latin typeface="Arial"/>
                <a:cs typeface="Arial"/>
              </a:rPr>
              <a:t>WHO </a:t>
            </a:r>
            <a:r>
              <a:rPr sz="1400" spc="-5" dirty="0">
                <a:solidFill>
                  <a:srgbClr val="F3F3F3"/>
                </a:solidFill>
                <a:latin typeface="Arial"/>
                <a:cs typeface="Arial"/>
              </a:rPr>
              <a:t>IPC</a:t>
            </a:r>
            <a:r>
              <a:rPr lang="en-US" sz="1400" spc="-5" dirty="0">
                <a:solidFill>
                  <a:srgbClr val="F3F3F3"/>
                </a:solidFill>
                <a:latin typeface="Arial"/>
                <a:cs typeface="Arial"/>
              </a:rPr>
              <a:t> Technical and Clinical</a:t>
            </a:r>
            <a:r>
              <a:rPr sz="1400" spc="-5" dirty="0">
                <a:solidFill>
                  <a:srgbClr val="F3F3F3"/>
                </a:solidFill>
                <a:latin typeface="Arial"/>
                <a:cs typeface="Arial"/>
              </a:rPr>
              <a:t> Unit</a:t>
            </a:r>
            <a:r>
              <a:rPr sz="1400" spc="-45" dirty="0">
                <a:solidFill>
                  <a:srgbClr val="F3F3F3"/>
                </a:solidFill>
                <a:latin typeface="Arial"/>
                <a:cs typeface="Arial"/>
              </a:rPr>
              <a:t> </a:t>
            </a:r>
            <a:endParaRPr sz="1400" dirty="0">
              <a:latin typeface="Arial"/>
              <a:cs typeface="Arial"/>
            </a:endParaRPr>
          </a:p>
        </p:txBody>
      </p:sp>
      <p:sp>
        <p:nvSpPr>
          <p:cNvPr id="6" name="object 6"/>
          <p:cNvSpPr txBox="1"/>
          <p:nvPr/>
        </p:nvSpPr>
        <p:spPr>
          <a:xfrm>
            <a:off x="0" y="4246880"/>
            <a:ext cx="12192000" cy="2003112"/>
          </a:xfrm>
          <a:prstGeom prst="rect">
            <a:avLst/>
          </a:prstGeom>
          <a:solidFill>
            <a:srgbClr val="009CDE"/>
          </a:solidFill>
        </p:spPr>
        <p:txBody>
          <a:bodyPr vert="horz" wrap="square" lIns="0" tIns="2540" rIns="0" bIns="0" rtlCol="0">
            <a:spAutoFit/>
          </a:bodyPr>
          <a:lstStyle/>
          <a:p>
            <a:pPr>
              <a:spcBef>
                <a:spcPts val="20"/>
              </a:spcBef>
            </a:pPr>
            <a:endParaRPr lang="en-US" sz="3250" dirty="0">
              <a:latin typeface="Times New Roman"/>
              <a:cs typeface="Times New Roman"/>
            </a:endParaRPr>
          </a:p>
          <a:p>
            <a:pPr>
              <a:spcBef>
                <a:spcPts val="20"/>
              </a:spcBef>
            </a:pPr>
            <a:endParaRPr lang="en-US" sz="3250" dirty="0">
              <a:latin typeface="Times New Roman"/>
              <a:cs typeface="Times New Roman"/>
            </a:endParaRPr>
          </a:p>
          <a:p>
            <a:pPr>
              <a:spcBef>
                <a:spcPts val="20"/>
              </a:spcBef>
            </a:pPr>
            <a:endParaRPr lang="en-US" sz="3250" dirty="0">
              <a:latin typeface="Times New Roman"/>
              <a:cs typeface="Times New Roman"/>
            </a:endParaRPr>
          </a:p>
          <a:p>
            <a:pPr>
              <a:spcBef>
                <a:spcPts val="20"/>
              </a:spcBef>
            </a:pPr>
            <a:endParaRPr sz="3250" dirty="0">
              <a:latin typeface="Times New Roman"/>
              <a:cs typeface="Times New Roman"/>
            </a:endParaRPr>
          </a:p>
        </p:txBody>
      </p:sp>
      <p:sp>
        <p:nvSpPr>
          <p:cNvPr id="7" name="object 7"/>
          <p:cNvSpPr/>
          <p:nvPr/>
        </p:nvSpPr>
        <p:spPr>
          <a:xfrm>
            <a:off x="8485729" y="488563"/>
            <a:ext cx="3172871" cy="1112400"/>
          </a:xfrm>
          <a:prstGeom prst="rect">
            <a:avLst/>
          </a:prstGeom>
          <a:blipFill>
            <a:blip r:embed="rId3" cstate="print"/>
            <a:stretch>
              <a:fillRect/>
            </a:stretch>
          </a:blipFill>
        </p:spPr>
        <p:txBody>
          <a:bodyPr wrap="square" lIns="0" tIns="0" rIns="0" bIns="0" rtlCol="0"/>
          <a:lstStyle/>
          <a:p>
            <a:endParaRPr/>
          </a:p>
        </p:txBody>
      </p:sp>
      <p:sp>
        <p:nvSpPr>
          <p:cNvPr id="9" name="Subtitle 9">
            <a:extLst>
              <a:ext uri="{FF2B5EF4-FFF2-40B4-BE49-F238E27FC236}">
                <a16:creationId xmlns:a16="http://schemas.microsoft.com/office/drawing/2014/main" id="{8A2CC5ED-9F7D-554A-A55F-4A7B9D35365D}"/>
              </a:ext>
            </a:extLst>
          </p:cNvPr>
          <p:cNvSpPr txBox="1">
            <a:spLocks/>
          </p:cNvSpPr>
          <p:nvPr/>
        </p:nvSpPr>
        <p:spPr>
          <a:xfrm>
            <a:off x="357068" y="4571327"/>
            <a:ext cx="11477863" cy="492443"/>
          </a:xfrm>
          <a:prstGeom prst="rect">
            <a:avLst/>
          </a:prstGeom>
        </p:spPr>
        <p:txBody>
          <a:bodyPr wrap="square" lIns="0" tIns="0" rIns="0" bIns="0">
            <a:spAutoFit/>
          </a:bodyPr>
          <a:lstStyle>
            <a:lvl1pPr marL="0">
              <a:defRPr sz="2000" b="1" i="1">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i="0" kern="0" spc="-5" dirty="0">
                <a:solidFill>
                  <a:srgbClr val="FFFFFF"/>
                </a:solidFill>
                <a:latin typeface="+mj-lt"/>
                <a:ea typeface="Ebrima" panose="02000000000000000000" pitchFamily="2" charset="0"/>
                <a:cs typeface="Ebrima" panose="02000000000000000000" pitchFamily="2" charset="0"/>
              </a:rPr>
              <a:t>Module 3: Safe burial practices</a:t>
            </a:r>
            <a:endParaRPr lang="en-GB" sz="3200" i="0" kern="0" dirty="0">
              <a:solidFill>
                <a:schemeClr val="bg1"/>
              </a:solidFill>
              <a:latin typeface="+mj-lt"/>
              <a:ea typeface="Ebrima" panose="02000000000000000000" pitchFamily="2" charset="0"/>
              <a:cs typeface="Ebrima" panose="02000000000000000000" pitchFamily="2" charset="0"/>
            </a:endParaRPr>
          </a:p>
        </p:txBody>
      </p:sp>
      <p:sp>
        <p:nvSpPr>
          <p:cNvPr id="11" name="Title 10">
            <a:extLst>
              <a:ext uri="{FF2B5EF4-FFF2-40B4-BE49-F238E27FC236}">
                <a16:creationId xmlns:a16="http://schemas.microsoft.com/office/drawing/2014/main" id="{C052B1BF-26D9-4B01-B346-225766BB805C}"/>
              </a:ext>
            </a:extLst>
          </p:cNvPr>
          <p:cNvSpPr>
            <a:spLocks noGrp="1"/>
          </p:cNvSpPr>
          <p:nvPr>
            <p:ph type="title"/>
          </p:nvPr>
        </p:nvSpPr>
        <p:spPr>
          <a:xfrm>
            <a:off x="487064" y="533400"/>
            <a:ext cx="8575887" cy="2339102"/>
          </a:xfrm>
        </p:spPr>
        <p:txBody>
          <a:bodyPr/>
          <a:lstStyle/>
          <a:p>
            <a:r>
              <a:rPr lang="en-US" sz="3800" spc="-5" dirty="0">
                <a:solidFill>
                  <a:srgbClr val="FFFFFF"/>
                </a:solidFill>
                <a:latin typeface="Arial" panose="020B0604020202020204" pitchFamily="34" charset="0"/>
                <a:cs typeface="Arial" panose="020B0604020202020204" pitchFamily="34" charset="0"/>
              </a:rPr>
              <a:t>Infection </a:t>
            </a:r>
            <a:r>
              <a:rPr lang="en-US" sz="3800" spc="-10" dirty="0">
                <a:solidFill>
                  <a:srgbClr val="FFFFFF"/>
                </a:solidFill>
                <a:latin typeface="Arial" panose="020B0604020202020204" pitchFamily="34" charset="0"/>
                <a:cs typeface="Arial" panose="020B0604020202020204" pitchFamily="34" charset="0"/>
              </a:rPr>
              <a:t>Prevention </a:t>
            </a:r>
            <a:r>
              <a:rPr lang="en-US" sz="3800" dirty="0">
                <a:solidFill>
                  <a:srgbClr val="FFFFFF"/>
                </a:solidFill>
                <a:latin typeface="Arial" panose="020B0604020202020204" pitchFamily="34" charset="0"/>
                <a:cs typeface="Arial" panose="020B0604020202020204" pitchFamily="34" charset="0"/>
              </a:rPr>
              <a:t>and </a:t>
            </a:r>
            <a:r>
              <a:rPr lang="en-US" sz="3800" spc="-15" dirty="0">
                <a:solidFill>
                  <a:srgbClr val="FFFFFF"/>
                </a:solidFill>
                <a:latin typeface="Arial" panose="020B0604020202020204" pitchFamily="34" charset="0"/>
                <a:cs typeface="Arial" panose="020B0604020202020204" pitchFamily="34" charset="0"/>
              </a:rPr>
              <a:t>Control </a:t>
            </a:r>
            <a:r>
              <a:rPr lang="en-US" sz="3800" spc="-5" dirty="0">
                <a:solidFill>
                  <a:srgbClr val="FFFFFF"/>
                </a:solidFill>
                <a:latin typeface="Arial" panose="020B0604020202020204" pitchFamily="34" charset="0"/>
                <a:cs typeface="Arial" panose="020B0604020202020204" pitchFamily="34" charset="0"/>
              </a:rPr>
              <a:t>(IPC) for Novel Coronavirus (COVID-19): </a:t>
            </a:r>
            <a:r>
              <a:rPr lang="en-US" sz="3800" i="1" spc="-5" dirty="0">
                <a:solidFill>
                  <a:srgbClr val="FFFFFF"/>
                </a:solidFill>
                <a:latin typeface="Arial" panose="020B0604020202020204" pitchFamily="34" charset="0"/>
                <a:cs typeface="Arial" panose="020B0604020202020204" pitchFamily="34" charset="0"/>
              </a:rPr>
              <a:t>Guidance for Faith-based Communities and Religious Leaders</a:t>
            </a:r>
            <a:endParaRPr lang="en-US" sz="3800" dirty="0"/>
          </a:p>
        </p:txBody>
      </p:sp>
    </p:spTree>
    <p:extLst>
      <p:ext uri="{BB962C8B-B14F-4D97-AF65-F5344CB8AC3E}">
        <p14:creationId xmlns:p14="http://schemas.microsoft.com/office/powerpoint/2010/main" val="161817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D02-426A-484D-B559-347CB9F81D3F}"/>
              </a:ext>
            </a:extLst>
          </p:cNvPr>
          <p:cNvSpPr>
            <a:spLocks noGrp="1"/>
          </p:cNvSpPr>
          <p:nvPr>
            <p:ph type="title"/>
          </p:nvPr>
        </p:nvSpPr>
        <p:spPr/>
        <p:txBody>
          <a:bodyPr/>
          <a:lstStyle/>
          <a:p>
            <a:r>
              <a:rPr lang="en-US" dirty="0">
                <a:latin typeface="+mj-lt"/>
              </a:rPr>
              <a:t>Module 3 Objectives:</a:t>
            </a:r>
          </a:p>
        </p:txBody>
      </p:sp>
      <p:sp>
        <p:nvSpPr>
          <p:cNvPr id="3" name="Text Placeholder 2">
            <a:extLst>
              <a:ext uri="{FF2B5EF4-FFF2-40B4-BE49-F238E27FC236}">
                <a16:creationId xmlns:a16="http://schemas.microsoft.com/office/drawing/2014/main" id="{B7B1D5F9-3450-4632-8A74-5112F2D9A031}"/>
              </a:ext>
            </a:extLst>
          </p:cNvPr>
          <p:cNvSpPr>
            <a:spLocks noGrp="1"/>
          </p:cNvSpPr>
          <p:nvPr>
            <p:ph type="body" idx="1"/>
          </p:nvPr>
        </p:nvSpPr>
        <p:spPr>
          <a:xfrm>
            <a:off x="471824" y="1600200"/>
            <a:ext cx="9647536" cy="4739759"/>
          </a:xfrm>
        </p:spPr>
        <p:txBody>
          <a:bodyPr/>
          <a:lstStyle/>
          <a:p>
            <a:r>
              <a:rPr lang="en-US" sz="2600" b="1" i="0" dirty="0"/>
              <a:t>By the end of this module, the participant should be able to:</a:t>
            </a:r>
          </a:p>
          <a:p>
            <a:pPr marL="514350" indent="-514350">
              <a:buAutoNum type="arabicPeriod"/>
            </a:pPr>
            <a:r>
              <a:rPr lang="en-US" sz="2600" b="0" i="0" dirty="0"/>
              <a:t>Understan</a:t>
            </a:r>
            <a:r>
              <a:rPr lang="en-US" sz="2600" dirty="0"/>
              <a:t>d how to provide a dignified and respectful funeral and burial rite during COVID-19</a:t>
            </a:r>
          </a:p>
          <a:p>
            <a:pPr marL="514350" indent="-514350">
              <a:buAutoNum type="arabicPeriod"/>
            </a:pPr>
            <a:r>
              <a:rPr lang="en-US" sz="2600" dirty="0"/>
              <a:t>Know how to safely plan and perform funeral and burial rites without causing any infections risks to mourners</a:t>
            </a:r>
            <a:endParaRPr lang="en-US" sz="2800" b="0" i="0" dirty="0"/>
          </a:p>
        </p:txBody>
      </p:sp>
    </p:spTree>
    <p:extLst>
      <p:ext uri="{BB962C8B-B14F-4D97-AF65-F5344CB8AC3E}">
        <p14:creationId xmlns:p14="http://schemas.microsoft.com/office/powerpoint/2010/main" val="2409371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D02-426A-484D-B559-347CB9F81D3F}"/>
              </a:ext>
            </a:extLst>
          </p:cNvPr>
          <p:cNvSpPr>
            <a:spLocks noGrp="1"/>
          </p:cNvSpPr>
          <p:nvPr>
            <p:ph type="title"/>
          </p:nvPr>
        </p:nvSpPr>
        <p:spPr/>
        <p:txBody>
          <a:bodyPr/>
          <a:lstStyle/>
          <a:p>
            <a:r>
              <a:rPr lang="en-US" dirty="0">
                <a:latin typeface="+mj-lt"/>
              </a:rPr>
              <a:t>Safe Burial Practices:</a:t>
            </a:r>
          </a:p>
        </p:txBody>
      </p:sp>
      <p:sp>
        <p:nvSpPr>
          <p:cNvPr id="3" name="Text Placeholder 2">
            <a:extLst>
              <a:ext uri="{FF2B5EF4-FFF2-40B4-BE49-F238E27FC236}">
                <a16:creationId xmlns:a16="http://schemas.microsoft.com/office/drawing/2014/main" id="{B7B1D5F9-3450-4632-8A74-5112F2D9A031}"/>
              </a:ext>
            </a:extLst>
          </p:cNvPr>
          <p:cNvSpPr>
            <a:spLocks noGrp="1"/>
          </p:cNvSpPr>
          <p:nvPr>
            <p:ph type="body" idx="1"/>
          </p:nvPr>
        </p:nvSpPr>
        <p:spPr>
          <a:xfrm>
            <a:off x="471824" y="1600200"/>
            <a:ext cx="9647536" cy="4739759"/>
          </a:xfrm>
        </p:spPr>
        <p:txBody>
          <a:bodyPr/>
          <a:lstStyle/>
          <a:p>
            <a:pPr marL="514350" indent="-514350">
              <a:buAutoNum type="arabicPeriod"/>
            </a:pPr>
            <a:r>
              <a:rPr lang="en-US" sz="2800" b="0" i="0" dirty="0"/>
              <a:t>When acceptable or appropriate, according to respective faith traditions, embalming, burial, and cremation should be allowed for the remains of a person with COVID-19</a:t>
            </a:r>
          </a:p>
          <a:p>
            <a:pPr marL="514350" indent="-514350">
              <a:buAutoNum type="arabicPeriod"/>
            </a:pPr>
            <a:r>
              <a:rPr lang="en-US" sz="2800" dirty="0"/>
              <a:t>Religious leaders should work with family and loved ones to ensure that religious and cultural practices are integrated within the ceremony or service</a:t>
            </a:r>
          </a:p>
          <a:p>
            <a:pPr marL="817563" lvl="1" indent="-457200"/>
            <a:r>
              <a:rPr lang="en-US" sz="2800" dirty="0"/>
              <a:t>For example: </a:t>
            </a:r>
            <a:r>
              <a:rPr lang="en-US" sz="2800" b="1" dirty="0"/>
              <a:t>body washing</a:t>
            </a:r>
          </a:p>
          <a:p>
            <a:pPr marL="1284287" lvl="2" indent="-457200"/>
            <a:r>
              <a:rPr lang="en-US" sz="2800" b="0" i="0" dirty="0"/>
              <a:t>Modifications to the practice will need to be implemented to pro</a:t>
            </a:r>
            <a:r>
              <a:rPr lang="en-US" sz="2800" dirty="0"/>
              <a:t>tect the mourners</a:t>
            </a:r>
            <a:endParaRPr lang="en-US" sz="2800" b="0" i="0" dirty="0"/>
          </a:p>
        </p:txBody>
      </p:sp>
    </p:spTree>
    <p:extLst>
      <p:ext uri="{BB962C8B-B14F-4D97-AF65-F5344CB8AC3E}">
        <p14:creationId xmlns:p14="http://schemas.microsoft.com/office/powerpoint/2010/main" val="766700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D02-426A-484D-B559-347CB9F81D3F}"/>
              </a:ext>
            </a:extLst>
          </p:cNvPr>
          <p:cNvSpPr>
            <a:spLocks noGrp="1"/>
          </p:cNvSpPr>
          <p:nvPr>
            <p:ph type="title"/>
          </p:nvPr>
        </p:nvSpPr>
        <p:spPr/>
        <p:txBody>
          <a:bodyPr/>
          <a:lstStyle/>
          <a:p>
            <a:r>
              <a:rPr lang="en-US" dirty="0">
                <a:latin typeface="+mj-lt"/>
              </a:rPr>
              <a:t>Safe Burial Practices:</a:t>
            </a:r>
          </a:p>
        </p:txBody>
      </p:sp>
      <p:sp>
        <p:nvSpPr>
          <p:cNvPr id="3" name="Text Placeholder 2">
            <a:extLst>
              <a:ext uri="{FF2B5EF4-FFF2-40B4-BE49-F238E27FC236}">
                <a16:creationId xmlns:a16="http://schemas.microsoft.com/office/drawing/2014/main" id="{B7B1D5F9-3450-4632-8A74-5112F2D9A031}"/>
              </a:ext>
            </a:extLst>
          </p:cNvPr>
          <p:cNvSpPr>
            <a:spLocks noGrp="1"/>
          </p:cNvSpPr>
          <p:nvPr>
            <p:ph type="body" idx="1"/>
          </p:nvPr>
        </p:nvSpPr>
        <p:spPr>
          <a:xfrm>
            <a:off x="471824" y="1447800"/>
            <a:ext cx="10958176" cy="4892159"/>
          </a:xfrm>
        </p:spPr>
        <p:txBody>
          <a:bodyPr/>
          <a:lstStyle/>
          <a:p>
            <a:pPr marL="457200" indent="-457200">
              <a:buFont typeface="Arial" panose="020B0604020202020204" pitchFamily="34" charset="0"/>
              <a:buChar char="•"/>
            </a:pPr>
            <a:r>
              <a:rPr lang="en-US" sz="2200" b="0" i="0" dirty="0"/>
              <a:t>At a minimum, mourners will need to wear gloves while conducting body washing</a:t>
            </a:r>
          </a:p>
          <a:p>
            <a:pPr marL="457200" indent="-457200">
              <a:buFont typeface="Arial" panose="020B0604020202020204" pitchFamily="34" charset="0"/>
              <a:buChar char="•"/>
            </a:pPr>
            <a:r>
              <a:rPr lang="en-US" sz="2200" dirty="0"/>
              <a:t>If splashing of body fluids is a possibility, additional PPE will be needed (gown, googles, face shield, medical mask)</a:t>
            </a:r>
          </a:p>
          <a:p>
            <a:pPr marL="457200" indent="-457200">
              <a:buFont typeface="Arial" panose="020B0604020202020204" pitchFamily="34" charset="0"/>
              <a:buChar char="•"/>
            </a:pPr>
            <a:r>
              <a:rPr lang="en-US" sz="2200" b="0" i="0" dirty="0"/>
              <a:t>Family members may view the body, while respecting the 1-meter distance criteria, with no touching or kissing. </a:t>
            </a:r>
            <a:r>
              <a:rPr lang="en-US" sz="2200" dirty="0"/>
              <a:t>Hand hygiene is required before and after</a:t>
            </a:r>
          </a:p>
          <a:p>
            <a:pPr marL="457200" indent="-457200">
              <a:buFont typeface="Arial" panose="020B0604020202020204" pitchFamily="34" charset="0"/>
              <a:buChar char="•"/>
            </a:pPr>
            <a:r>
              <a:rPr lang="en-US" sz="2200" dirty="0"/>
              <a:t>It is strongly advised that family members/social support systems who are 60+ years of age, children, and anyone who is immunocompromised/unwell should not engaged directly with the deceased body and maintain a 1-meter distance</a:t>
            </a:r>
          </a:p>
          <a:p>
            <a:pPr marL="457200" indent="-457200">
              <a:buFont typeface="Arial" panose="020B0604020202020204" pitchFamily="34" charset="0"/>
              <a:buChar char="•"/>
            </a:pPr>
            <a:r>
              <a:rPr lang="en-US" sz="2200" dirty="0"/>
              <a:t>Clothes of the deceased person can be laundered with linen. Personal items do not need to be burned; they can be disinfected with 70% ethanol or 0.01% chlorine solution </a:t>
            </a:r>
          </a:p>
          <a:p>
            <a:pPr marL="457200" indent="-457200">
              <a:buFont typeface="Arial" panose="020B0604020202020204" pitchFamily="34" charset="0"/>
              <a:buChar char="•"/>
            </a:pPr>
            <a:endParaRPr lang="en-US" sz="2800" b="0" i="0" dirty="0"/>
          </a:p>
        </p:txBody>
      </p:sp>
    </p:spTree>
    <p:extLst>
      <p:ext uri="{BB962C8B-B14F-4D97-AF65-F5344CB8AC3E}">
        <p14:creationId xmlns:p14="http://schemas.microsoft.com/office/powerpoint/2010/main" val="1390280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2542"/>
            <a:ext cx="12192000" cy="4267200"/>
          </a:xfrm>
          <a:custGeom>
            <a:avLst/>
            <a:gdLst/>
            <a:ahLst/>
            <a:cxnLst/>
            <a:rect l="l" t="t" r="r" b="b"/>
            <a:pathLst>
              <a:path w="9144000" h="4246880">
                <a:moveTo>
                  <a:pt x="0" y="4246685"/>
                </a:moveTo>
                <a:lnTo>
                  <a:pt x="9144000" y="4246685"/>
                </a:lnTo>
                <a:lnTo>
                  <a:pt x="9144000" y="0"/>
                </a:lnTo>
                <a:lnTo>
                  <a:pt x="0" y="0"/>
                </a:lnTo>
                <a:lnTo>
                  <a:pt x="0" y="4246685"/>
                </a:lnTo>
                <a:close/>
              </a:path>
            </a:pathLst>
          </a:custGeom>
          <a:solidFill>
            <a:srgbClr val="0074A2"/>
          </a:solidFill>
        </p:spPr>
        <p:txBody>
          <a:bodyPr wrap="square" lIns="0" tIns="0" rIns="0" bIns="0" rtlCol="0"/>
          <a:lstStyle/>
          <a:p>
            <a:endParaRPr dirty="0"/>
          </a:p>
        </p:txBody>
      </p:sp>
      <p:sp>
        <p:nvSpPr>
          <p:cNvPr id="3" name="object 3"/>
          <p:cNvSpPr/>
          <p:nvPr/>
        </p:nvSpPr>
        <p:spPr>
          <a:xfrm>
            <a:off x="0" y="6117930"/>
            <a:ext cx="12192000" cy="740410"/>
          </a:xfrm>
          <a:custGeom>
            <a:avLst/>
            <a:gdLst/>
            <a:ahLst/>
            <a:cxnLst/>
            <a:rect l="l" t="t" r="r" b="b"/>
            <a:pathLst>
              <a:path w="9144000" h="740409">
                <a:moveTo>
                  <a:pt x="0" y="740069"/>
                </a:moveTo>
                <a:lnTo>
                  <a:pt x="9144000" y="740069"/>
                </a:lnTo>
                <a:lnTo>
                  <a:pt x="9144000" y="0"/>
                </a:lnTo>
                <a:lnTo>
                  <a:pt x="0" y="0"/>
                </a:lnTo>
                <a:lnTo>
                  <a:pt x="0" y="740069"/>
                </a:lnTo>
                <a:close/>
              </a:path>
            </a:pathLst>
          </a:custGeom>
          <a:solidFill>
            <a:srgbClr val="0074A2"/>
          </a:solidFill>
        </p:spPr>
        <p:txBody>
          <a:bodyPr wrap="square" lIns="0" tIns="0" rIns="0" bIns="0" rtlCol="0"/>
          <a:lstStyle/>
          <a:p>
            <a:endParaRPr/>
          </a:p>
        </p:txBody>
      </p:sp>
      <p:sp>
        <p:nvSpPr>
          <p:cNvPr id="5" name="object 5"/>
          <p:cNvSpPr txBox="1"/>
          <p:nvPr/>
        </p:nvSpPr>
        <p:spPr>
          <a:xfrm>
            <a:off x="357068" y="6460305"/>
            <a:ext cx="3529132" cy="228268"/>
          </a:xfrm>
          <a:prstGeom prst="rect">
            <a:avLst/>
          </a:prstGeom>
        </p:spPr>
        <p:txBody>
          <a:bodyPr vert="horz" wrap="square" lIns="0" tIns="12700" rIns="0" bIns="0" rtlCol="0">
            <a:spAutoFit/>
          </a:bodyPr>
          <a:lstStyle/>
          <a:p>
            <a:pPr>
              <a:spcBef>
                <a:spcPts val="100"/>
              </a:spcBef>
            </a:pPr>
            <a:r>
              <a:rPr sz="1400" dirty="0">
                <a:solidFill>
                  <a:srgbClr val="F3F3F3"/>
                </a:solidFill>
                <a:latin typeface="Arial"/>
                <a:cs typeface="Arial"/>
              </a:rPr>
              <a:t>WHO </a:t>
            </a:r>
            <a:r>
              <a:rPr sz="1400" spc="-5" dirty="0">
                <a:solidFill>
                  <a:srgbClr val="F3F3F3"/>
                </a:solidFill>
                <a:latin typeface="Arial"/>
                <a:cs typeface="Arial"/>
              </a:rPr>
              <a:t>IPC</a:t>
            </a:r>
            <a:r>
              <a:rPr lang="en-US" sz="1400" spc="-5" dirty="0">
                <a:solidFill>
                  <a:srgbClr val="F3F3F3"/>
                </a:solidFill>
                <a:latin typeface="Arial"/>
                <a:cs typeface="Arial"/>
              </a:rPr>
              <a:t> Technical and Clinical</a:t>
            </a:r>
            <a:r>
              <a:rPr sz="1400" spc="-5" dirty="0">
                <a:solidFill>
                  <a:srgbClr val="F3F3F3"/>
                </a:solidFill>
                <a:latin typeface="Arial"/>
                <a:cs typeface="Arial"/>
              </a:rPr>
              <a:t> Unit</a:t>
            </a:r>
            <a:r>
              <a:rPr sz="1400" spc="-45" dirty="0">
                <a:solidFill>
                  <a:srgbClr val="F3F3F3"/>
                </a:solidFill>
                <a:latin typeface="Arial"/>
                <a:cs typeface="Arial"/>
              </a:rPr>
              <a:t> </a:t>
            </a:r>
            <a:endParaRPr sz="1400" dirty="0">
              <a:latin typeface="Arial"/>
              <a:cs typeface="Arial"/>
            </a:endParaRPr>
          </a:p>
        </p:txBody>
      </p:sp>
      <p:sp>
        <p:nvSpPr>
          <p:cNvPr id="6" name="object 6"/>
          <p:cNvSpPr txBox="1"/>
          <p:nvPr/>
        </p:nvSpPr>
        <p:spPr>
          <a:xfrm>
            <a:off x="0" y="4246880"/>
            <a:ext cx="12192000" cy="2003112"/>
          </a:xfrm>
          <a:prstGeom prst="rect">
            <a:avLst/>
          </a:prstGeom>
          <a:solidFill>
            <a:srgbClr val="009CDE"/>
          </a:solidFill>
        </p:spPr>
        <p:txBody>
          <a:bodyPr vert="horz" wrap="square" lIns="0" tIns="2540" rIns="0" bIns="0" rtlCol="0">
            <a:spAutoFit/>
          </a:bodyPr>
          <a:lstStyle/>
          <a:p>
            <a:pPr>
              <a:spcBef>
                <a:spcPts val="20"/>
              </a:spcBef>
            </a:pPr>
            <a:endParaRPr lang="en-US" sz="3250" dirty="0">
              <a:latin typeface="Times New Roman"/>
              <a:cs typeface="Times New Roman"/>
            </a:endParaRPr>
          </a:p>
          <a:p>
            <a:pPr>
              <a:spcBef>
                <a:spcPts val="20"/>
              </a:spcBef>
            </a:pPr>
            <a:endParaRPr lang="en-US" sz="3250" dirty="0">
              <a:latin typeface="Times New Roman"/>
              <a:cs typeface="Times New Roman"/>
            </a:endParaRPr>
          </a:p>
          <a:p>
            <a:pPr>
              <a:spcBef>
                <a:spcPts val="20"/>
              </a:spcBef>
            </a:pPr>
            <a:endParaRPr lang="en-US" sz="3250" dirty="0">
              <a:latin typeface="Times New Roman"/>
              <a:cs typeface="Times New Roman"/>
            </a:endParaRPr>
          </a:p>
          <a:p>
            <a:pPr>
              <a:spcBef>
                <a:spcPts val="20"/>
              </a:spcBef>
            </a:pPr>
            <a:endParaRPr sz="3250" dirty="0">
              <a:latin typeface="Times New Roman"/>
              <a:cs typeface="Times New Roman"/>
            </a:endParaRPr>
          </a:p>
        </p:txBody>
      </p:sp>
      <p:sp>
        <p:nvSpPr>
          <p:cNvPr id="7" name="object 7"/>
          <p:cNvSpPr/>
          <p:nvPr/>
        </p:nvSpPr>
        <p:spPr>
          <a:xfrm>
            <a:off x="8485729" y="488563"/>
            <a:ext cx="3172871" cy="1112400"/>
          </a:xfrm>
          <a:prstGeom prst="rect">
            <a:avLst/>
          </a:prstGeom>
          <a:blipFill>
            <a:blip r:embed="rId3" cstate="print"/>
            <a:stretch>
              <a:fillRect/>
            </a:stretch>
          </a:blipFill>
        </p:spPr>
        <p:txBody>
          <a:bodyPr wrap="square" lIns="0" tIns="0" rIns="0" bIns="0" rtlCol="0"/>
          <a:lstStyle/>
          <a:p>
            <a:endParaRPr/>
          </a:p>
        </p:txBody>
      </p:sp>
      <p:sp>
        <p:nvSpPr>
          <p:cNvPr id="9" name="Subtitle 9">
            <a:extLst>
              <a:ext uri="{FF2B5EF4-FFF2-40B4-BE49-F238E27FC236}">
                <a16:creationId xmlns:a16="http://schemas.microsoft.com/office/drawing/2014/main" id="{8A2CC5ED-9F7D-554A-A55F-4A7B9D35365D}"/>
              </a:ext>
            </a:extLst>
          </p:cNvPr>
          <p:cNvSpPr txBox="1">
            <a:spLocks/>
          </p:cNvSpPr>
          <p:nvPr/>
        </p:nvSpPr>
        <p:spPr>
          <a:xfrm>
            <a:off x="357068" y="4571327"/>
            <a:ext cx="11477863" cy="492443"/>
          </a:xfrm>
          <a:prstGeom prst="rect">
            <a:avLst/>
          </a:prstGeom>
        </p:spPr>
        <p:txBody>
          <a:bodyPr wrap="square" lIns="0" tIns="0" rIns="0" bIns="0">
            <a:spAutoFit/>
          </a:bodyPr>
          <a:lstStyle>
            <a:lvl1pPr marL="0">
              <a:defRPr sz="2000" b="1" i="1">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i="0" kern="0" spc="-5" dirty="0">
                <a:solidFill>
                  <a:srgbClr val="FFFFFF"/>
                </a:solidFill>
                <a:latin typeface="+mj-lt"/>
                <a:ea typeface="Ebrima" panose="02000000000000000000" pitchFamily="2" charset="0"/>
                <a:cs typeface="Ebrima" panose="02000000000000000000" pitchFamily="2" charset="0"/>
              </a:rPr>
              <a:t>Module 4: Faith Leaders’ Role in COVID-19 Education</a:t>
            </a:r>
            <a:endParaRPr lang="en-GB" sz="3200" i="0" kern="0" dirty="0">
              <a:solidFill>
                <a:schemeClr val="bg1"/>
              </a:solidFill>
              <a:latin typeface="+mj-lt"/>
              <a:ea typeface="Ebrima" panose="02000000000000000000" pitchFamily="2" charset="0"/>
              <a:cs typeface="Ebrima" panose="02000000000000000000" pitchFamily="2" charset="0"/>
            </a:endParaRPr>
          </a:p>
        </p:txBody>
      </p:sp>
      <p:sp>
        <p:nvSpPr>
          <p:cNvPr id="11" name="Title 10">
            <a:extLst>
              <a:ext uri="{FF2B5EF4-FFF2-40B4-BE49-F238E27FC236}">
                <a16:creationId xmlns:a16="http://schemas.microsoft.com/office/drawing/2014/main" id="{C052B1BF-26D9-4B01-B346-225766BB805C}"/>
              </a:ext>
            </a:extLst>
          </p:cNvPr>
          <p:cNvSpPr>
            <a:spLocks noGrp="1"/>
          </p:cNvSpPr>
          <p:nvPr>
            <p:ph type="title"/>
          </p:nvPr>
        </p:nvSpPr>
        <p:spPr>
          <a:xfrm>
            <a:off x="487064" y="533400"/>
            <a:ext cx="8575887" cy="2339102"/>
          </a:xfrm>
        </p:spPr>
        <p:txBody>
          <a:bodyPr/>
          <a:lstStyle/>
          <a:p>
            <a:r>
              <a:rPr lang="en-US" sz="3800" spc="-5" dirty="0">
                <a:solidFill>
                  <a:srgbClr val="FFFFFF"/>
                </a:solidFill>
                <a:latin typeface="Arial" panose="020B0604020202020204" pitchFamily="34" charset="0"/>
                <a:cs typeface="Arial" panose="020B0604020202020204" pitchFamily="34" charset="0"/>
              </a:rPr>
              <a:t>Infection </a:t>
            </a:r>
            <a:r>
              <a:rPr lang="en-US" sz="3800" spc="-10" dirty="0">
                <a:solidFill>
                  <a:srgbClr val="FFFFFF"/>
                </a:solidFill>
                <a:latin typeface="Arial" panose="020B0604020202020204" pitchFamily="34" charset="0"/>
                <a:cs typeface="Arial" panose="020B0604020202020204" pitchFamily="34" charset="0"/>
              </a:rPr>
              <a:t>Prevention </a:t>
            </a:r>
            <a:r>
              <a:rPr lang="en-US" sz="3800" dirty="0">
                <a:solidFill>
                  <a:srgbClr val="FFFFFF"/>
                </a:solidFill>
                <a:latin typeface="Arial" panose="020B0604020202020204" pitchFamily="34" charset="0"/>
                <a:cs typeface="Arial" panose="020B0604020202020204" pitchFamily="34" charset="0"/>
              </a:rPr>
              <a:t>and </a:t>
            </a:r>
            <a:r>
              <a:rPr lang="en-US" sz="3800" spc="-15" dirty="0">
                <a:solidFill>
                  <a:srgbClr val="FFFFFF"/>
                </a:solidFill>
                <a:latin typeface="Arial" panose="020B0604020202020204" pitchFamily="34" charset="0"/>
                <a:cs typeface="Arial" panose="020B0604020202020204" pitchFamily="34" charset="0"/>
              </a:rPr>
              <a:t>Control </a:t>
            </a:r>
            <a:r>
              <a:rPr lang="en-US" sz="3800" spc="-5" dirty="0">
                <a:solidFill>
                  <a:srgbClr val="FFFFFF"/>
                </a:solidFill>
                <a:latin typeface="Arial" panose="020B0604020202020204" pitchFamily="34" charset="0"/>
                <a:cs typeface="Arial" panose="020B0604020202020204" pitchFamily="34" charset="0"/>
              </a:rPr>
              <a:t>(IPC) for Novel Coronavirus (COVID-19): </a:t>
            </a:r>
            <a:r>
              <a:rPr lang="en-US" sz="3800" i="1" spc="-5" dirty="0">
                <a:solidFill>
                  <a:srgbClr val="FFFFFF"/>
                </a:solidFill>
                <a:latin typeface="Arial" panose="020B0604020202020204" pitchFamily="34" charset="0"/>
                <a:cs typeface="Arial" panose="020B0604020202020204" pitchFamily="34" charset="0"/>
              </a:rPr>
              <a:t>Guidance for Faith-based Communities and Religious Leaders</a:t>
            </a:r>
            <a:endParaRPr lang="en-US" sz="3800" dirty="0"/>
          </a:p>
        </p:txBody>
      </p:sp>
    </p:spTree>
    <p:extLst>
      <p:ext uri="{BB962C8B-B14F-4D97-AF65-F5344CB8AC3E}">
        <p14:creationId xmlns:p14="http://schemas.microsoft.com/office/powerpoint/2010/main" val="318907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D02-426A-484D-B559-347CB9F81D3F}"/>
              </a:ext>
            </a:extLst>
          </p:cNvPr>
          <p:cNvSpPr>
            <a:spLocks noGrp="1"/>
          </p:cNvSpPr>
          <p:nvPr>
            <p:ph type="title"/>
          </p:nvPr>
        </p:nvSpPr>
        <p:spPr>
          <a:xfrm>
            <a:off x="461243" y="228600"/>
            <a:ext cx="8160000" cy="720000"/>
          </a:xfrm>
        </p:spPr>
        <p:txBody>
          <a:bodyPr/>
          <a:lstStyle/>
          <a:p>
            <a:r>
              <a:rPr lang="en-US" dirty="0">
                <a:latin typeface="+mj-lt"/>
              </a:rPr>
              <a:t>Module 4 Objectives:</a:t>
            </a:r>
          </a:p>
        </p:txBody>
      </p:sp>
      <p:sp>
        <p:nvSpPr>
          <p:cNvPr id="3" name="Text Placeholder 2">
            <a:extLst>
              <a:ext uri="{FF2B5EF4-FFF2-40B4-BE49-F238E27FC236}">
                <a16:creationId xmlns:a16="http://schemas.microsoft.com/office/drawing/2014/main" id="{B7B1D5F9-3450-4632-8A74-5112F2D9A031}"/>
              </a:ext>
            </a:extLst>
          </p:cNvPr>
          <p:cNvSpPr>
            <a:spLocks noGrp="1"/>
          </p:cNvSpPr>
          <p:nvPr>
            <p:ph type="body" idx="1"/>
          </p:nvPr>
        </p:nvSpPr>
        <p:spPr>
          <a:xfrm>
            <a:off x="458133" y="1676400"/>
            <a:ext cx="9647536" cy="5680800"/>
          </a:xfrm>
        </p:spPr>
        <p:txBody>
          <a:bodyPr/>
          <a:lstStyle/>
          <a:p>
            <a:r>
              <a:rPr lang="en-US" sz="2600" b="1" i="0" dirty="0"/>
              <a:t>By the end of this module, the participant should be able to:</a:t>
            </a:r>
            <a:endParaRPr lang="en-US" sz="2600" b="0" i="0" dirty="0"/>
          </a:p>
          <a:p>
            <a:pPr marL="514350" indent="-514350">
              <a:buAutoNum type="arabicPeriod"/>
            </a:pPr>
            <a:r>
              <a:rPr lang="en-US" sz="2400" dirty="0"/>
              <a:t>Recognize ways to encourage communities to follow guidance on COVID-19 to ensure community members do not become infected</a:t>
            </a:r>
          </a:p>
          <a:p>
            <a:pPr marL="514350" indent="-514350">
              <a:buAutoNum type="arabicPeriod"/>
            </a:pPr>
            <a:r>
              <a:rPr lang="en-US" sz="2400" b="0" i="0" dirty="0"/>
              <a:t>Address and counter incorrect or misinformation about COVID-19</a:t>
            </a:r>
            <a:r>
              <a:rPr lang="en-US" sz="2400" dirty="0"/>
              <a:t>, especially related to rumors. </a:t>
            </a:r>
          </a:p>
          <a:p>
            <a:pPr marL="514350" indent="-514350">
              <a:buAutoNum type="arabicPeriod"/>
            </a:pPr>
            <a:r>
              <a:rPr lang="en-US" sz="2400" b="0" i="0" dirty="0"/>
              <a:t>Utilize sermons or message to bu</a:t>
            </a:r>
            <a:r>
              <a:rPr lang="en-US" sz="2400" dirty="0"/>
              <a:t>ild on your communities about COVID-19 that is in line with </a:t>
            </a:r>
            <a:r>
              <a:rPr lang="en-US" sz="2400" dirty="0" err="1"/>
              <a:t>doctorine</a:t>
            </a:r>
            <a:r>
              <a:rPr lang="en-US" sz="2400" dirty="0"/>
              <a:t>/teaching and practice of respective faith traditions</a:t>
            </a:r>
            <a:endParaRPr lang="en-US" sz="2400" b="0" i="0" dirty="0"/>
          </a:p>
          <a:p>
            <a:pPr marL="520700" indent="-520700"/>
            <a:endParaRPr lang="en-US" sz="2800" b="0" i="0" dirty="0"/>
          </a:p>
          <a:p>
            <a:pPr marL="457200" indent="-457200">
              <a:buAutoNum type="arabicPeriod"/>
            </a:pPr>
            <a:endParaRPr lang="en-US" dirty="0"/>
          </a:p>
        </p:txBody>
      </p:sp>
    </p:spTree>
    <p:extLst>
      <p:ext uri="{BB962C8B-B14F-4D97-AF65-F5344CB8AC3E}">
        <p14:creationId xmlns:p14="http://schemas.microsoft.com/office/powerpoint/2010/main" val="322454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D02-426A-484D-B559-347CB9F81D3F}"/>
              </a:ext>
            </a:extLst>
          </p:cNvPr>
          <p:cNvSpPr>
            <a:spLocks noGrp="1"/>
          </p:cNvSpPr>
          <p:nvPr>
            <p:ph type="title"/>
          </p:nvPr>
        </p:nvSpPr>
        <p:spPr/>
        <p:txBody>
          <a:bodyPr/>
          <a:lstStyle/>
          <a:p>
            <a:r>
              <a:rPr lang="en-US" dirty="0">
                <a:latin typeface="+mj-lt"/>
              </a:rPr>
              <a:t>Faith Leaders Roles</a:t>
            </a:r>
          </a:p>
        </p:txBody>
      </p:sp>
      <p:sp>
        <p:nvSpPr>
          <p:cNvPr id="3" name="Text Placeholder 2">
            <a:extLst>
              <a:ext uri="{FF2B5EF4-FFF2-40B4-BE49-F238E27FC236}">
                <a16:creationId xmlns:a16="http://schemas.microsoft.com/office/drawing/2014/main" id="{B7B1D5F9-3450-4632-8A74-5112F2D9A031}"/>
              </a:ext>
            </a:extLst>
          </p:cNvPr>
          <p:cNvSpPr>
            <a:spLocks noGrp="1"/>
          </p:cNvSpPr>
          <p:nvPr>
            <p:ph type="body" idx="1"/>
          </p:nvPr>
        </p:nvSpPr>
        <p:spPr>
          <a:xfrm>
            <a:off x="471824" y="1600200"/>
            <a:ext cx="9647536" cy="4739759"/>
          </a:xfrm>
        </p:spPr>
        <p:txBody>
          <a:bodyPr/>
          <a:lstStyle/>
          <a:p>
            <a:pPr marL="514350" indent="-514350">
              <a:buAutoNum type="arabicPeriod"/>
            </a:pPr>
            <a:r>
              <a:rPr lang="en-US" sz="2600" b="0" i="0" dirty="0"/>
              <a:t>Use accurate information to reduce fear and stigma</a:t>
            </a:r>
          </a:p>
          <a:p>
            <a:pPr marL="514350" indent="-514350">
              <a:buAutoNum type="arabicPeriod"/>
            </a:pPr>
            <a:r>
              <a:rPr lang="en-US" sz="2600" dirty="0"/>
              <a:t>Avoid touching eyes, nose, and mouth. Hands touch many surfaces, which then can cause the virus to enter into your mouth, eyes, or nose.</a:t>
            </a:r>
          </a:p>
          <a:p>
            <a:pPr marL="514350" indent="-514350">
              <a:buAutoNum type="arabicPeriod"/>
            </a:pPr>
            <a:r>
              <a:rPr lang="en-US" sz="2600" b="0" i="0" dirty="0"/>
              <a:t>Practice respiratory hygiene. </a:t>
            </a:r>
          </a:p>
          <a:p>
            <a:pPr marL="514350" indent="-514350">
              <a:buAutoNum type="arabicPeriod"/>
            </a:pPr>
            <a:r>
              <a:rPr lang="en-US" sz="2600" dirty="0"/>
              <a:t>Stay at home if you feel unwell. </a:t>
            </a:r>
          </a:p>
          <a:p>
            <a:pPr marL="514350" indent="-514350">
              <a:buAutoNum type="arabicPeriod"/>
            </a:pPr>
            <a:r>
              <a:rPr lang="en-US" sz="2600" b="0" i="0" dirty="0"/>
              <a:t>Regularly and thoroughly wash your hands</a:t>
            </a:r>
          </a:p>
          <a:p>
            <a:pPr marL="514350" indent="-514350">
              <a:buAutoNum type="arabicPeriod"/>
            </a:pPr>
            <a:r>
              <a:rPr lang="en-US" sz="2600" dirty="0"/>
              <a:t>Maintain physical distance between people at least 1-meter</a:t>
            </a:r>
            <a:endParaRPr lang="en-US" sz="2600" b="0" i="0" dirty="0"/>
          </a:p>
        </p:txBody>
      </p:sp>
    </p:spTree>
    <p:extLst>
      <p:ext uri="{BB962C8B-B14F-4D97-AF65-F5344CB8AC3E}">
        <p14:creationId xmlns:p14="http://schemas.microsoft.com/office/powerpoint/2010/main" val="282695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2542"/>
            <a:ext cx="12192000" cy="4267200"/>
          </a:xfrm>
          <a:custGeom>
            <a:avLst/>
            <a:gdLst/>
            <a:ahLst/>
            <a:cxnLst/>
            <a:rect l="l" t="t" r="r" b="b"/>
            <a:pathLst>
              <a:path w="9144000" h="4246880">
                <a:moveTo>
                  <a:pt x="0" y="4246685"/>
                </a:moveTo>
                <a:lnTo>
                  <a:pt x="9144000" y="4246685"/>
                </a:lnTo>
                <a:lnTo>
                  <a:pt x="9144000" y="0"/>
                </a:lnTo>
                <a:lnTo>
                  <a:pt x="0" y="0"/>
                </a:lnTo>
                <a:lnTo>
                  <a:pt x="0" y="4246685"/>
                </a:lnTo>
                <a:close/>
              </a:path>
            </a:pathLst>
          </a:custGeom>
          <a:solidFill>
            <a:srgbClr val="0074A2"/>
          </a:solidFill>
        </p:spPr>
        <p:txBody>
          <a:bodyPr wrap="square" lIns="0" tIns="0" rIns="0" bIns="0" rtlCol="0"/>
          <a:lstStyle/>
          <a:p>
            <a:endParaRPr dirty="0"/>
          </a:p>
        </p:txBody>
      </p:sp>
      <p:sp>
        <p:nvSpPr>
          <p:cNvPr id="3" name="object 3"/>
          <p:cNvSpPr/>
          <p:nvPr/>
        </p:nvSpPr>
        <p:spPr>
          <a:xfrm>
            <a:off x="0" y="6117930"/>
            <a:ext cx="12192000" cy="740410"/>
          </a:xfrm>
          <a:custGeom>
            <a:avLst/>
            <a:gdLst/>
            <a:ahLst/>
            <a:cxnLst/>
            <a:rect l="l" t="t" r="r" b="b"/>
            <a:pathLst>
              <a:path w="9144000" h="740409">
                <a:moveTo>
                  <a:pt x="0" y="740069"/>
                </a:moveTo>
                <a:lnTo>
                  <a:pt x="9144000" y="740069"/>
                </a:lnTo>
                <a:lnTo>
                  <a:pt x="9144000" y="0"/>
                </a:lnTo>
                <a:lnTo>
                  <a:pt x="0" y="0"/>
                </a:lnTo>
                <a:lnTo>
                  <a:pt x="0" y="740069"/>
                </a:lnTo>
                <a:close/>
              </a:path>
            </a:pathLst>
          </a:custGeom>
          <a:solidFill>
            <a:srgbClr val="0074A2"/>
          </a:solidFill>
        </p:spPr>
        <p:txBody>
          <a:bodyPr wrap="square" lIns="0" tIns="0" rIns="0" bIns="0" rtlCol="0"/>
          <a:lstStyle/>
          <a:p>
            <a:endParaRPr/>
          </a:p>
        </p:txBody>
      </p:sp>
      <p:sp>
        <p:nvSpPr>
          <p:cNvPr id="5" name="object 5"/>
          <p:cNvSpPr txBox="1"/>
          <p:nvPr/>
        </p:nvSpPr>
        <p:spPr>
          <a:xfrm>
            <a:off x="357068" y="6456117"/>
            <a:ext cx="3529132" cy="228268"/>
          </a:xfrm>
          <a:prstGeom prst="rect">
            <a:avLst/>
          </a:prstGeom>
        </p:spPr>
        <p:txBody>
          <a:bodyPr vert="horz" wrap="square" lIns="0" tIns="12700" rIns="0" bIns="0" rtlCol="0">
            <a:spAutoFit/>
          </a:bodyPr>
          <a:lstStyle/>
          <a:p>
            <a:pPr>
              <a:spcBef>
                <a:spcPts val="100"/>
              </a:spcBef>
            </a:pPr>
            <a:r>
              <a:rPr sz="1400" dirty="0">
                <a:solidFill>
                  <a:srgbClr val="F3F3F3"/>
                </a:solidFill>
                <a:latin typeface="Arial"/>
                <a:cs typeface="Arial"/>
              </a:rPr>
              <a:t>WHO </a:t>
            </a:r>
            <a:r>
              <a:rPr sz="1400" spc="-5" dirty="0">
                <a:solidFill>
                  <a:srgbClr val="F3F3F3"/>
                </a:solidFill>
                <a:latin typeface="Arial"/>
                <a:cs typeface="Arial"/>
              </a:rPr>
              <a:t>IPC</a:t>
            </a:r>
            <a:r>
              <a:rPr lang="en-US" sz="1400" spc="-5" dirty="0">
                <a:solidFill>
                  <a:srgbClr val="F3F3F3"/>
                </a:solidFill>
                <a:latin typeface="Arial"/>
                <a:cs typeface="Arial"/>
              </a:rPr>
              <a:t> Technical and Clinical</a:t>
            </a:r>
            <a:r>
              <a:rPr sz="1400" spc="-5" dirty="0">
                <a:solidFill>
                  <a:srgbClr val="F3F3F3"/>
                </a:solidFill>
                <a:latin typeface="Arial"/>
                <a:cs typeface="Arial"/>
              </a:rPr>
              <a:t> Unit</a:t>
            </a:r>
            <a:r>
              <a:rPr sz="1400" spc="-45" dirty="0">
                <a:solidFill>
                  <a:srgbClr val="F3F3F3"/>
                </a:solidFill>
                <a:latin typeface="Arial"/>
                <a:cs typeface="Arial"/>
              </a:rPr>
              <a:t> </a:t>
            </a:r>
            <a:endParaRPr sz="1400" dirty="0">
              <a:latin typeface="Arial"/>
              <a:cs typeface="Arial"/>
            </a:endParaRPr>
          </a:p>
        </p:txBody>
      </p:sp>
      <p:sp>
        <p:nvSpPr>
          <p:cNvPr id="6" name="object 6"/>
          <p:cNvSpPr txBox="1"/>
          <p:nvPr/>
        </p:nvSpPr>
        <p:spPr>
          <a:xfrm>
            <a:off x="0" y="4246880"/>
            <a:ext cx="12192000" cy="2003112"/>
          </a:xfrm>
          <a:prstGeom prst="rect">
            <a:avLst/>
          </a:prstGeom>
          <a:solidFill>
            <a:srgbClr val="009CDE"/>
          </a:solidFill>
        </p:spPr>
        <p:txBody>
          <a:bodyPr vert="horz" wrap="square" lIns="0" tIns="2540" rIns="0" bIns="0" rtlCol="0">
            <a:spAutoFit/>
          </a:bodyPr>
          <a:lstStyle/>
          <a:p>
            <a:pPr>
              <a:spcBef>
                <a:spcPts val="20"/>
              </a:spcBef>
            </a:pPr>
            <a:endParaRPr lang="en-US" sz="3250" dirty="0">
              <a:latin typeface="Times New Roman"/>
              <a:cs typeface="Times New Roman"/>
            </a:endParaRPr>
          </a:p>
          <a:p>
            <a:pPr>
              <a:spcBef>
                <a:spcPts val="20"/>
              </a:spcBef>
            </a:pPr>
            <a:endParaRPr lang="en-US" sz="3250" dirty="0">
              <a:latin typeface="Times New Roman"/>
              <a:cs typeface="Times New Roman"/>
            </a:endParaRPr>
          </a:p>
          <a:p>
            <a:pPr>
              <a:spcBef>
                <a:spcPts val="20"/>
              </a:spcBef>
            </a:pPr>
            <a:endParaRPr lang="en-US" sz="3250" dirty="0">
              <a:latin typeface="Times New Roman"/>
              <a:cs typeface="Times New Roman"/>
            </a:endParaRPr>
          </a:p>
          <a:p>
            <a:pPr>
              <a:spcBef>
                <a:spcPts val="20"/>
              </a:spcBef>
            </a:pPr>
            <a:endParaRPr sz="3250" dirty="0">
              <a:latin typeface="Times New Roman"/>
              <a:cs typeface="Times New Roman"/>
            </a:endParaRPr>
          </a:p>
        </p:txBody>
      </p:sp>
      <p:sp>
        <p:nvSpPr>
          <p:cNvPr id="7" name="object 7"/>
          <p:cNvSpPr/>
          <p:nvPr/>
        </p:nvSpPr>
        <p:spPr>
          <a:xfrm>
            <a:off x="8485729" y="488563"/>
            <a:ext cx="3172871" cy="1112400"/>
          </a:xfrm>
          <a:prstGeom prst="rect">
            <a:avLst/>
          </a:prstGeom>
          <a:blipFill>
            <a:blip r:embed="rId3" cstate="print"/>
            <a:stretch>
              <a:fillRect/>
            </a:stretch>
          </a:blipFill>
        </p:spPr>
        <p:txBody>
          <a:bodyPr wrap="square" lIns="0" tIns="0" rIns="0" bIns="0" rtlCol="0"/>
          <a:lstStyle/>
          <a:p>
            <a:endParaRPr/>
          </a:p>
        </p:txBody>
      </p:sp>
      <p:sp>
        <p:nvSpPr>
          <p:cNvPr id="9" name="Subtitle 9">
            <a:extLst>
              <a:ext uri="{FF2B5EF4-FFF2-40B4-BE49-F238E27FC236}">
                <a16:creationId xmlns:a16="http://schemas.microsoft.com/office/drawing/2014/main" id="{8A2CC5ED-9F7D-554A-A55F-4A7B9D35365D}"/>
              </a:ext>
            </a:extLst>
          </p:cNvPr>
          <p:cNvSpPr txBox="1">
            <a:spLocks/>
          </p:cNvSpPr>
          <p:nvPr/>
        </p:nvSpPr>
        <p:spPr>
          <a:xfrm>
            <a:off x="357068" y="4571327"/>
            <a:ext cx="11477863" cy="492443"/>
          </a:xfrm>
          <a:prstGeom prst="rect">
            <a:avLst/>
          </a:prstGeom>
        </p:spPr>
        <p:txBody>
          <a:bodyPr wrap="square" lIns="0" tIns="0" rIns="0" bIns="0">
            <a:spAutoFit/>
          </a:bodyPr>
          <a:lstStyle>
            <a:lvl1pPr marL="0">
              <a:defRPr sz="2000" b="1" i="1">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i="0" kern="0" spc="-5" dirty="0">
                <a:solidFill>
                  <a:srgbClr val="FFFFFF"/>
                </a:solidFill>
                <a:latin typeface="+mj-lt"/>
                <a:ea typeface="Ebrima" panose="02000000000000000000" pitchFamily="2" charset="0"/>
                <a:cs typeface="Ebrima" panose="02000000000000000000" pitchFamily="2" charset="0"/>
              </a:rPr>
              <a:t>Module 1: Introduction to IPC for COVID-19</a:t>
            </a:r>
            <a:endParaRPr lang="en-GB" sz="3200" i="0" kern="0" dirty="0">
              <a:solidFill>
                <a:schemeClr val="bg1"/>
              </a:solidFill>
              <a:latin typeface="+mj-lt"/>
              <a:ea typeface="Ebrima" panose="02000000000000000000" pitchFamily="2" charset="0"/>
              <a:cs typeface="Ebrima" panose="02000000000000000000" pitchFamily="2" charset="0"/>
            </a:endParaRPr>
          </a:p>
        </p:txBody>
      </p:sp>
      <p:sp>
        <p:nvSpPr>
          <p:cNvPr id="11" name="Title 10">
            <a:extLst>
              <a:ext uri="{FF2B5EF4-FFF2-40B4-BE49-F238E27FC236}">
                <a16:creationId xmlns:a16="http://schemas.microsoft.com/office/drawing/2014/main" id="{C052B1BF-26D9-4B01-B346-225766BB805C}"/>
              </a:ext>
            </a:extLst>
          </p:cNvPr>
          <p:cNvSpPr>
            <a:spLocks noGrp="1"/>
          </p:cNvSpPr>
          <p:nvPr>
            <p:ph type="title"/>
          </p:nvPr>
        </p:nvSpPr>
        <p:spPr>
          <a:xfrm>
            <a:off x="487064" y="533400"/>
            <a:ext cx="8575887" cy="2339102"/>
          </a:xfrm>
        </p:spPr>
        <p:txBody>
          <a:bodyPr/>
          <a:lstStyle/>
          <a:p>
            <a:r>
              <a:rPr lang="en-US" sz="3800" spc="-5" dirty="0">
                <a:solidFill>
                  <a:srgbClr val="FFFFFF"/>
                </a:solidFill>
                <a:latin typeface="Arial" panose="020B0604020202020204" pitchFamily="34" charset="0"/>
                <a:cs typeface="Arial" panose="020B0604020202020204" pitchFamily="34" charset="0"/>
              </a:rPr>
              <a:t>Infection </a:t>
            </a:r>
            <a:r>
              <a:rPr lang="en-US" sz="3800" spc="-10" dirty="0">
                <a:solidFill>
                  <a:srgbClr val="FFFFFF"/>
                </a:solidFill>
                <a:latin typeface="Arial" panose="020B0604020202020204" pitchFamily="34" charset="0"/>
                <a:cs typeface="Arial" panose="020B0604020202020204" pitchFamily="34" charset="0"/>
              </a:rPr>
              <a:t>Prevention </a:t>
            </a:r>
            <a:r>
              <a:rPr lang="en-US" sz="3800" dirty="0">
                <a:solidFill>
                  <a:srgbClr val="FFFFFF"/>
                </a:solidFill>
                <a:latin typeface="Arial" panose="020B0604020202020204" pitchFamily="34" charset="0"/>
                <a:cs typeface="Arial" panose="020B0604020202020204" pitchFamily="34" charset="0"/>
              </a:rPr>
              <a:t>and </a:t>
            </a:r>
            <a:r>
              <a:rPr lang="en-US" sz="3800" spc="-15" dirty="0">
                <a:solidFill>
                  <a:srgbClr val="FFFFFF"/>
                </a:solidFill>
                <a:latin typeface="Arial" panose="020B0604020202020204" pitchFamily="34" charset="0"/>
                <a:cs typeface="Arial" panose="020B0604020202020204" pitchFamily="34" charset="0"/>
              </a:rPr>
              <a:t>Control </a:t>
            </a:r>
            <a:r>
              <a:rPr lang="en-US" sz="3800" spc="-5" dirty="0">
                <a:solidFill>
                  <a:srgbClr val="FFFFFF"/>
                </a:solidFill>
                <a:latin typeface="Arial" panose="020B0604020202020204" pitchFamily="34" charset="0"/>
                <a:cs typeface="Arial" panose="020B0604020202020204" pitchFamily="34" charset="0"/>
              </a:rPr>
              <a:t>(IPC) for Novel Coronavirus (COVID-19): </a:t>
            </a:r>
            <a:r>
              <a:rPr lang="en-US" sz="3800" i="1" spc="-5" dirty="0">
                <a:solidFill>
                  <a:srgbClr val="FFFFFF"/>
                </a:solidFill>
                <a:latin typeface="Arial" panose="020B0604020202020204" pitchFamily="34" charset="0"/>
                <a:cs typeface="Arial" panose="020B0604020202020204" pitchFamily="34" charset="0"/>
              </a:rPr>
              <a:t>Guidance for Faith-based Communities and Religious Leaders</a:t>
            </a:r>
            <a:endParaRPr lang="en-US" sz="3800" i="1" dirty="0"/>
          </a:p>
        </p:txBody>
      </p:sp>
    </p:spTree>
    <p:extLst>
      <p:ext uri="{BB962C8B-B14F-4D97-AF65-F5344CB8AC3E}">
        <p14:creationId xmlns:p14="http://schemas.microsoft.com/office/powerpoint/2010/main" val="117434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D02-426A-484D-B559-347CB9F81D3F}"/>
              </a:ext>
            </a:extLst>
          </p:cNvPr>
          <p:cNvSpPr>
            <a:spLocks noGrp="1"/>
          </p:cNvSpPr>
          <p:nvPr>
            <p:ph type="title"/>
          </p:nvPr>
        </p:nvSpPr>
        <p:spPr/>
        <p:txBody>
          <a:bodyPr/>
          <a:lstStyle/>
          <a:p>
            <a:r>
              <a:rPr lang="en-US" dirty="0">
                <a:latin typeface="+mj-lt"/>
              </a:rPr>
              <a:t>Faith Leaders Roles</a:t>
            </a:r>
          </a:p>
        </p:txBody>
      </p:sp>
      <p:sp>
        <p:nvSpPr>
          <p:cNvPr id="3" name="Text Placeholder 2">
            <a:extLst>
              <a:ext uri="{FF2B5EF4-FFF2-40B4-BE49-F238E27FC236}">
                <a16:creationId xmlns:a16="http://schemas.microsoft.com/office/drawing/2014/main" id="{B7B1D5F9-3450-4632-8A74-5112F2D9A031}"/>
              </a:ext>
            </a:extLst>
          </p:cNvPr>
          <p:cNvSpPr>
            <a:spLocks noGrp="1"/>
          </p:cNvSpPr>
          <p:nvPr>
            <p:ph type="body" idx="1"/>
          </p:nvPr>
        </p:nvSpPr>
        <p:spPr>
          <a:xfrm>
            <a:off x="471824" y="1600200"/>
            <a:ext cx="9647536" cy="4739759"/>
          </a:xfrm>
        </p:spPr>
        <p:txBody>
          <a:bodyPr/>
          <a:lstStyle/>
          <a:p>
            <a:pPr marL="514350" indent="-514350">
              <a:buAutoNum type="arabicPeriod" startAt="7"/>
            </a:pPr>
            <a:r>
              <a:rPr lang="en-US" sz="2600" dirty="0"/>
              <a:t>Follow instructions of your local and national authorities</a:t>
            </a:r>
          </a:p>
          <a:p>
            <a:pPr marL="514350" indent="-514350">
              <a:buAutoNum type="arabicPeriod" startAt="7"/>
            </a:pPr>
            <a:r>
              <a:rPr lang="en-US" sz="2600" b="0" i="0" dirty="0"/>
              <a:t>Stay informed and follow advice given my healthcare providers</a:t>
            </a:r>
          </a:p>
          <a:p>
            <a:pPr marL="514350" indent="-514350">
              <a:buAutoNum type="arabicPeriod" startAt="7"/>
            </a:pPr>
            <a:r>
              <a:rPr lang="en-US" sz="2600" dirty="0"/>
              <a:t>Stay informed about risk: older people and people with underlying medical conditions are more at risk than others</a:t>
            </a:r>
            <a:endParaRPr lang="en-US" sz="2600" b="0" i="0" dirty="0"/>
          </a:p>
        </p:txBody>
      </p:sp>
    </p:spTree>
    <p:extLst>
      <p:ext uri="{BB962C8B-B14F-4D97-AF65-F5344CB8AC3E}">
        <p14:creationId xmlns:p14="http://schemas.microsoft.com/office/powerpoint/2010/main" val="366367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Folded Corner 43">
            <a:extLst>
              <a:ext uri="{FF2B5EF4-FFF2-40B4-BE49-F238E27FC236}">
                <a16:creationId xmlns:a16="http://schemas.microsoft.com/office/drawing/2014/main" id="{8183C769-F1B1-4469-BC62-1EB635728D08}"/>
              </a:ext>
            </a:extLst>
          </p:cNvPr>
          <p:cNvSpPr/>
          <p:nvPr/>
        </p:nvSpPr>
        <p:spPr>
          <a:xfrm>
            <a:off x="223945" y="206320"/>
            <a:ext cx="11744109" cy="6458431"/>
          </a:xfrm>
          <a:prstGeom prst="foldedCorner">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A picture containing clock, room&#10;&#10;Description automatically generated">
            <a:extLst>
              <a:ext uri="{FF2B5EF4-FFF2-40B4-BE49-F238E27FC236}">
                <a16:creationId xmlns:a16="http://schemas.microsoft.com/office/drawing/2014/main" id="{C04E8025-7400-AA45-B460-31341D00887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b="5826"/>
          <a:stretch/>
        </p:blipFill>
        <p:spPr>
          <a:xfrm>
            <a:off x="3351448" y="1807299"/>
            <a:ext cx="5344091" cy="3256471"/>
          </a:xfrm>
          <a:prstGeom prst="rect">
            <a:avLst/>
          </a:prstGeom>
        </p:spPr>
      </p:pic>
      <p:sp>
        <p:nvSpPr>
          <p:cNvPr id="10" name="TextBox 9">
            <a:extLst>
              <a:ext uri="{FF2B5EF4-FFF2-40B4-BE49-F238E27FC236}">
                <a16:creationId xmlns:a16="http://schemas.microsoft.com/office/drawing/2014/main" id="{4444086E-C38E-4B4D-8173-772D4247D8C8}"/>
              </a:ext>
            </a:extLst>
          </p:cNvPr>
          <p:cNvSpPr txBox="1"/>
          <p:nvPr/>
        </p:nvSpPr>
        <p:spPr>
          <a:xfrm>
            <a:off x="223945" y="454547"/>
            <a:ext cx="11744108" cy="1261884"/>
          </a:xfrm>
          <a:prstGeom prst="rect">
            <a:avLst/>
          </a:prstGeom>
          <a:noFill/>
        </p:spPr>
        <p:txBody>
          <a:bodyPr wrap="square" rtlCol="0">
            <a:spAutoFit/>
          </a:bodyPr>
          <a:lstStyle/>
          <a:p>
            <a:pPr algn="ctr"/>
            <a:r>
              <a:rPr lang="en-US" sz="3800" dirty="0">
                <a:latin typeface="Segoe UI Semibold" panose="020B0702040204020203" pitchFamily="34" charset="0"/>
                <a:cs typeface="Segoe UI Semibold" panose="020B0702040204020203" pitchFamily="34" charset="0"/>
              </a:rPr>
              <a:t>Access free online courses on COVID-19 </a:t>
            </a:r>
          </a:p>
          <a:p>
            <a:pPr algn="ctr"/>
            <a:r>
              <a:rPr lang="en-US" sz="3800" dirty="0">
                <a:latin typeface="Segoe UI Semibold" panose="020B0702040204020203" pitchFamily="34" charset="0"/>
                <a:cs typeface="Segoe UI Semibold" panose="020B0702040204020203" pitchFamily="34" charset="0"/>
              </a:rPr>
              <a:t>in your national language!</a:t>
            </a:r>
          </a:p>
        </p:txBody>
      </p:sp>
      <p:sp>
        <p:nvSpPr>
          <p:cNvPr id="18" name="TextBox 17">
            <a:extLst>
              <a:ext uri="{FF2B5EF4-FFF2-40B4-BE49-F238E27FC236}">
                <a16:creationId xmlns:a16="http://schemas.microsoft.com/office/drawing/2014/main" id="{C9C6848B-20B3-434C-986D-FDE276A61037}"/>
              </a:ext>
            </a:extLst>
          </p:cNvPr>
          <p:cNvSpPr txBox="1"/>
          <p:nvPr/>
        </p:nvSpPr>
        <p:spPr>
          <a:xfrm>
            <a:off x="2774895" y="5245092"/>
            <a:ext cx="6636297" cy="1200329"/>
          </a:xfrm>
          <a:prstGeom prst="rect">
            <a:avLst/>
          </a:prstGeom>
          <a:noFill/>
        </p:spPr>
        <p:txBody>
          <a:bodyPr wrap="square" rtlCol="0" anchor="ctr">
            <a:spAutoFit/>
          </a:bodyPr>
          <a:lstStyle/>
          <a:p>
            <a:r>
              <a:rPr lang="en-US" sz="7200" dirty="0">
                <a:solidFill>
                  <a:schemeClr val="tx1">
                    <a:lumMod val="75000"/>
                    <a:lumOff val="25000"/>
                  </a:schemeClr>
                </a:solidFill>
                <a:latin typeface="Arial" panose="020B0604020202020204" pitchFamily="34" charset="0"/>
                <a:cs typeface="Arial" panose="020B0604020202020204" pitchFamily="34" charset="0"/>
              </a:rPr>
              <a:t>Open</a:t>
            </a:r>
            <a:r>
              <a:rPr lang="en-US" sz="7200" dirty="0">
                <a:solidFill>
                  <a:srgbClr val="1D9AD3"/>
                </a:solidFill>
                <a:latin typeface="Arial" panose="020B0604020202020204" pitchFamily="34" charset="0"/>
                <a:cs typeface="Arial" panose="020B0604020202020204" pitchFamily="34" charset="0"/>
              </a:rPr>
              <a:t>WHO</a:t>
            </a:r>
            <a:r>
              <a:rPr lang="en-US" sz="7200" dirty="0">
                <a:solidFill>
                  <a:schemeClr val="tx1">
                    <a:lumMod val="75000"/>
                    <a:lumOff val="25000"/>
                  </a:schemeClr>
                </a:solidFill>
                <a:latin typeface="Arial" panose="020B0604020202020204" pitchFamily="34" charset="0"/>
                <a:cs typeface="Arial" panose="020B0604020202020204" pitchFamily="34" charset="0"/>
              </a:rPr>
              <a:t>.org</a:t>
            </a:r>
            <a:endParaRPr lang="en-GB" sz="6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0" name="Graphic 19" descr="Cursor">
            <a:extLst>
              <a:ext uri="{FF2B5EF4-FFF2-40B4-BE49-F238E27FC236}">
                <a16:creationId xmlns:a16="http://schemas.microsoft.com/office/drawing/2014/main" id="{92761A77-F989-4A06-8A29-33F1D0C87A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2024" y="5482111"/>
            <a:ext cx="798337" cy="798337"/>
          </a:xfrm>
          <a:prstGeom prst="rect">
            <a:avLst/>
          </a:prstGeom>
        </p:spPr>
      </p:pic>
      <p:sp>
        <p:nvSpPr>
          <p:cNvPr id="46" name="Rectangle 45">
            <a:extLst>
              <a:ext uri="{FF2B5EF4-FFF2-40B4-BE49-F238E27FC236}">
                <a16:creationId xmlns:a16="http://schemas.microsoft.com/office/drawing/2014/main" id="{F6CB104C-CA99-4D79-8321-A2B521987C7C}"/>
              </a:ext>
            </a:extLst>
          </p:cNvPr>
          <p:cNvSpPr/>
          <p:nvPr/>
        </p:nvSpPr>
        <p:spPr>
          <a:xfrm rot="2524038">
            <a:off x="241748" y="44946"/>
            <a:ext cx="192994" cy="613376"/>
          </a:xfrm>
          <a:prstGeom prst="rect">
            <a:avLst/>
          </a:prstGeom>
          <a:solidFill>
            <a:srgbClr val="FF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Rectangle 48">
            <a:extLst>
              <a:ext uri="{FF2B5EF4-FFF2-40B4-BE49-F238E27FC236}">
                <a16:creationId xmlns:a16="http://schemas.microsoft.com/office/drawing/2014/main" id="{4E30F72E-A925-45A3-AAA9-180C7F71E92A}"/>
              </a:ext>
            </a:extLst>
          </p:cNvPr>
          <p:cNvSpPr/>
          <p:nvPr/>
        </p:nvSpPr>
        <p:spPr>
          <a:xfrm rot="19075962" flipH="1">
            <a:off x="11767266" y="44946"/>
            <a:ext cx="192994" cy="613376"/>
          </a:xfrm>
          <a:prstGeom prst="rect">
            <a:avLst/>
          </a:prstGeom>
          <a:solidFill>
            <a:srgbClr val="FF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Rectangle 1">
            <a:extLst>
              <a:ext uri="{FF2B5EF4-FFF2-40B4-BE49-F238E27FC236}">
                <a16:creationId xmlns:a16="http://schemas.microsoft.com/office/drawing/2014/main" id="{301A89FB-9F54-B447-9EA0-F69C06556E80}"/>
              </a:ext>
            </a:extLst>
          </p:cNvPr>
          <p:cNvSpPr/>
          <p:nvPr/>
        </p:nvSpPr>
        <p:spPr>
          <a:xfrm>
            <a:off x="329524" y="3575907"/>
            <a:ext cx="2618089" cy="615553"/>
          </a:xfrm>
          <a:prstGeom prst="rect">
            <a:avLst/>
          </a:prstGeom>
        </p:spPr>
        <p:txBody>
          <a:bodyPr wrap="none">
            <a:spAutoFit/>
          </a:bodyPr>
          <a:lstStyle/>
          <a:p>
            <a:r>
              <a:rPr lang="az-Cyrl-AZ" sz="3400" dirty="0">
                <a:solidFill>
                  <a:schemeClr val="accent2"/>
                </a:solidFill>
                <a:latin typeface="Arial" panose="020B0604020202020204" pitchFamily="34" charset="0"/>
              </a:rPr>
              <a:t>српски језик</a:t>
            </a:r>
            <a:endParaRPr lang="en-US" sz="3400" dirty="0">
              <a:solidFill>
                <a:schemeClr val="accent2"/>
              </a:solidFill>
            </a:endParaRPr>
          </a:p>
        </p:txBody>
      </p:sp>
      <p:sp>
        <p:nvSpPr>
          <p:cNvPr id="3" name="Rectangle 2">
            <a:extLst>
              <a:ext uri="{FF2B5EF4-FFF2-40B4-BE49-F238E27FC236}">
                <a16:creationId xmlns:a16="http://schemas.microsoft.com/office/drawing/2014/main" id="{30E3E7FC-0619-2543-9580-ED4C69D684A5}"/>
              </a:ext>
            </a:extLst>
          </p:cNvPr>
          <p:cNvSpPr/>
          <p:nvPr/>
        </p:nvSpPr>
        <p:spPr>
          <a:xfrm>
            <a:off x="515015" y="1684371"/>
            <a:ext cx="1588897" cy="615553"/>
          </a:xfrm>
          <a:prstGeom prst="rect">
            <a:avLst/>
          </a:prstGeom>
        </p:spPr>
        <p:txBody>
          <a:bodyPr wrap="none">
            <a:spAutoFit/>
          </a:bodyPr>
          <a:lstStyle/>
          <a:p>
            <a:r>
              <a:rPr lang="en-US" sz="3400" dirty="0">
                <a:solidFill>
                  <a:schemeClr val="accent2"/>
                </a:solidFill>
                <a:latin typeface="Arial" panose="020B0604020202020204" pitchFamily="34" charset="0"/>
              </a:rPr>
              <a:t>Italiano</a:t>
            </a:r>
            <a:endParaRPr lang="en-US" sz="3400" dirty="0">
              <a:solidFill>
                <a:schemeClr val="accent2"/>
              </a:solidFill>
            </a:endParaRPr>
          </a:p>
        </p:txBody>
      </p:sp>
      <p:sp>
        <p:nvSpPr>
          <p:cNvPr id="15" name="Rectangle 14">
            <a:extLst>
              <a:ext uri="{FF2B5EF4-FFF2-40B4-BE49-F238E27FC236}">
                <a16:creationId xmlns:a16="http://schemas.microsoft.com/office/drawing/2014/main" id="{7C0AB667-2999-634C-9E88-A5A9E06C2F5F}"/>
              </a:ext>
            </a:extLst>
          </p:cNvPr>
          <p:cNvSpPr/>
          <p:nvPr/>
        </p:nvSpPr>
        <p:spPr>
          <a:xfrm>
            <a:off x="9411192" y="2666271"/>
            <a:ext cx="2170787" cy="615553"/>
          </a:xfrm>
          <a:prstGeom prst="rect">
            <a:avLst/>
          </a:prstGeom>
        </p:spPr>
        <p:txBody>
          <a:bodyPr wrap="none">
            <a:spAutoFit/>
          </a:bodyPr>
          <a:lstStyle/>
          <a:p>
            <a:r>
              <a:rPr lang="en-US" sz="3400" dirty="0">
                <a:solidFill>
                  <a:schemeClr val="accent2"/>
                </a:solidFill>
                <a:latin typeface="Arial" panose="020B0604020202020204" pitchFamily="34" charset="0"/>
              </a:rPr>
              <a:t>Português</a:t>
            </a:r>
            <a:endParaRPr lang="en-US" sz="3400" dirty="0">
              <a:solidFill>
                <a:schemeClr val="accent2"/>
              </a:solidFill>
            </a:endParaRPr>
          </a:p>
        </p:txBody>
      </p:sp>
      <p:sp>
        <p:nvSpPr>
          <p:cNvPr id="16" name="Rectangle 15">
            <a:extLst>
              <a:ext uri="{FF2B5EF4-FFF2-40B4-BE49-F238E27FC236}">
                <a16:creationId xmlns:a16="http://schemas.microsoft.com/office/drawing/2014/main" id="{BF20FDC0-24AA-B641-82E7-9A05D393690D}"/>
              </a:ext>
            </a:extLst>
          </p:cNvPr>
          <p:cNvSpPr/>
          <p:nvPr/>
        </p:nvSpPr>
        <p:spPr>
          <a:xfrm>
            <a:off x="8290942" y="3467239"/>
            <a:ext cx="3671198" cy="615553"/>
          </a:xfrm>
          <a:prstGeom prst="rect">
            <a:avLst/>
          </a:prstGeom>
        </p:spPr>
        <p:txBody>
          <a:bodyPr wrap="none">
            <a:spAutoFit/>
          </a:bodyPr>
          <a:lstStyle/>
          <a:p>
            <a:r>
              <a:rPr lang="en-US" sz="3400" dirty="0">
                <a:solidFill>
                  <a:schemeClr val="accent2"/>
                </a:solidFill>
                <a:latin typeface="Arial" panose="020B0604020202020204" pitchFamily="34" charset="0"/>
              </a:rPr>
              <a:t>Bahasa Indonesia</a:t>
            </a:r>
            <a:endParaRPr lang="en-US" sz="3400" dirty="0">
              <a:solidFill>
                <a:schemeClr val="accent2"/>
              </a:solidFill>
            </a:endParaRPr>
          </a:p>
        </p:txBody>
      </p:sp>
      <p:sp>
        <p:nvSpPr>
          <p:cNvPr id="17" name="Rectangle 16">
            <a:extLst>
              <a:ext uri="{FF2B5EF4-FFF2-40B4-BE49-F238E27FC236}">
                <a16:creationId xmlns:a16="http://schemas.microsoft.com/office/drawing/2014/main" id="{30DE9B4F-B70A-6D47-9FD4-2EDD10CB184D}"/>
              </a:ext>
            </a:extLst>
          </p:cNvPr>
          <p:cNvSpPr/>
          <p:nvPr/>
        </p:nvSpPr>
        <p:spPr>
          <a:xfrm>
            <a:off x="1143080" y="2338685"/>
            <a:ext cx="1492716" cy="615553"/>
          </a:xfrm>
          <a:prstGeom prst="rect">
            <a:avLst/>
          </a:prstGeom>
        </p:spPr>
        <p:txBody>
          <a:bodyPr wrap="none">
            <a:spAutoFit/>
          </a:bodyPr>
          <a:lstStyle/>
          <a:p>
            <a:r>
              <a:rPr lang="ja-JP" altLang="en-US" sz="3400">
                <a:solidFill>
                  <a:schemeClr val="accent2"/>
                </a:solidFill>
                <a:latin typeface="Arial" panose="020B0604020202020204" pitchFamily="34" charset="0"/>
              </a:rPr>
              <a:t>日本語</a:t>
            </a:r>
            <a:endParaRPr lang="en-US" sz="3400" dirty="0">
              <a:solidFill>
                <a:schemeClr val="accent2"/>
              </a:solidFill>
            </a:endParaRPr>
          </a:p>
        </p:txBody>
      </p:sp>
      <p:sp>
        <p:nvSpPr>
          <p:cNvPr id="21" name="Rectangle 20">
            <a:extLst>
              <a:ext uri="{FF2B5EF4-FFF2-40B4-BE49-F238E27FC236}">
                <a16:creationId xmlns:a16="http://schemas.microsoft.com/office/drawing/2014/main" id="{CCF57FC4-EA77-AC49-BCCD-7AA76175286A}"/>
              </a:ext>
            </a:extLst>
          </p:cNvPr>
          <p:cNvSpPr/>
          <p:nvPr/>
        </p:nvSpPr>
        <p:spPr>
          <a:xfrm>
            <a:off x="591286" y="4221611"/>
            <a:ext cx="2121093" cy="615553"/>
          </a:xfrm>
          <a:prstGeom prst="rect">
            <a:avLst/>
          </a:prstGeom>
        </p:spPr>
        <p:txBody>
          <a:bodyPr wrap="none">
            <a:spAutoFit/>
          </a:bodyPr>
          <a:lstStyle/>
          <a:p>
            <a:r>
              <a:rPr lang="en-US" sz="3400" dirty="0">
                <a:solidFill>
                  <a:schemeClr val="accent2"/>
                </a:solidFill>
                <a:latin typeface="Arial" panose="020B0604020202020204" pitchFamily="34" charset="0"/>
              </a:rPr>
              <a:t>Tiếng Việt</a:t>
            </a:r>
            <a:endParaRPr lang="en-US" sz="3400" dirty="0">
              <a:solidFill>
                <a:schemeClr val="accent2"/>
              </a:solidFill>
            </a:endParaRPr>
          </a:p>
        </p:txBody>
      </p:sp>
      <p:sp>
        <p:nvSpPr>
          <p:cNvPr id="22" name="Rectangle 21">
            <a:extLst>
              <a:ext uri="{FF2B5EF4-FFF2-40B4-BE49-F238E27FC236}">
                <a16:creationId xmlns:a16="http://schemas.microsoft.com/office/drawing/2014/main" id="{CA305C8E-8492-9148-8988-03A60A98ABDB}"/>
              </a:ext>
            </a:extLst>
          </p:cNvPr>
          <p:cNvSpPr/>
          <p:nvPr/>
        </p:nvSpPr>
        <p:spPr>
          <a:xfrm>
            <a:off x="671952" y="2933186"/>
            <a:ext cx="1056700" cy="615553"/>
          </a:xfrm>
          <a:prstGeom prst="rect">
            <a:avLst/>
          </a:prstGeom>
        </p:spPr>
        <p:txBody>
          <a:bodyPr wrap="none">
            <a:spAutoFit/>
          </a:bodyPr>
          <a:lstStyle/>
          <a:p>
            <a:r>
              <a:rPr lang="en-US" sz="3400" dirty="0">
                <a:solidFill>
                  <a:schemeClr val="accent2"/>
                </a:solidFill>
                <a:latin typeface="Arial" panose="020B0604020202020204" pitchFamily="34" charset="0"/>
              </a:rPr>
              <a:t>Türk</a:t>
            </a:r>
            <a:endParaRPr lang="en-US" sz="3400" dirty="0">
              <a:solidFill>
                <a:schemeClr val="accent2"/>
              </a:solidFill>
            </a:endParaRPr>
          </a:p>
        </p:txBody>
      </p:sp>
      <p:sp>
        <p:nvSpPr>
          <p:cNvPr id="23" name="Rectangle 22">
            <a:extLst>
              <a:ext uri="{FF2B5EF4-FFF2-40B4-BE49-F238E27FC236}">
                <a16:creationId xmlns:a16="http://schemas.microsoft.com/office/drawing/2014/main" id="{085DF4D6-F474-BD44-8E2E-AF7CD4F6CB87}"/>
              </a:ext>
            </a:extLst>
          </p:cNvPr>
          <p:cNvSpPr/>
          <p:nvPr/>
        </p:nvSpPr>
        <p:spPr>
          <a:xfrm>
            <a:off x="9238472" y="4221612"/>
            <a:ext cx="2233304" cy="615553"/>
          </a:xfrm>
          <a:prstGeom prst="rect">
            <a:avLst/>
          </a:prstGeom>
        </p:spPr>
        <p:txBody>
          <a:bodyPr wrap="none">
            <a:spAutoFit/>
          </a:bodyPr>
          <a:lstStyle/>
          <a:p>
            <a:r>
              <a:rPr lang="hi-IN" sz="3400" dirty="0">
                <a:solidFill>
                  <a:schemeClr val="accent2"/>
                </a:solidFill>
                <a:latin typeface="Arial" panose="020B0604020202020204" pitchFamily="34" charset="0"/>
              </a:rPr>
              <a:t>हिन्दी, हिंदी</a:t>
            </a:r>
            <a:endParaRPr lang="en-US" sz="3400" dirty="0">
              <a:solidFill>
                <a:schemeClr val="accent2"/>
              </a:solidFill>
            </a:endParaRPr>
          </a:p>
        </p:txBody>
      </p:sp>
      <p:sp>
        <p:nvSpPr>
          <p:cNvPr id="24" name="Rectangle 23">
            <a:extLst>
              <a:ext uri="{FF2B5EF4-FFF2-40B4-BE49-F238E27FC236}">
                <a16:creationId xmlns:a16="http://schemas.microsoft.com/office/drawing/2014/main" id="{EAE68D63-63D5-CB46-AE8C-0295D535ACB7}"/>
              </a:ext>
            </a:extLst>
          </p:cNvPr>
          <p:cNvSpPr/>
          <p:nvPr/>
        </p:nvSpPr>
        <p:spPr>
          <a:xfrm>
            <a:off x="9810361" y="1743357"/>
            <a:ext cx="1372492" cy="769441"/>
          </a:xfrm>
          <a:prstGeom prst="rect">
            <a:avLst/>
          </a:prstGeom>
        </p:spPr>
        <p:txBody>
          <a:bodyPr wrap="none">
            <a:spAutoFit/>
          </a:bodyPr>
          <a:lstStyle/>
          <a:p>
            <a:r>
              <a:rPr lang="ar-AE" sz="4400" dirty="0">
                <a:solidFill>
                  <a:schemeClr val="accent2"/>
                </a:solidFill>
                <a:latin typeface="Arial" panose="020B0604020202020204" pitchFamily="34" charset="0"/>
              </a:rPr>
              <a:t>فارسی</a:t>
            </a:r>
            <a:endParaRPr lang="en-US" sz="4400" dirty="0">
              <a:solidFill>
                <a:schemeClr val="accent2"/>
              </a:solidFill>
            </a:endParaRPr>
          </a:p>
        </p:txBody>
      </p:sp>
      <p:sp>
        <p:nvSpPr>
          <p:cNvPr id="27" name="TextBox 26">
            <a:extLst>
              <a:ext uri="{FF2B5EF4-FFF2-40B4-BE49-F238E27FC236}">
                <a16:creationId xmlns:a16="http://schemas.microsoft.com/office/drawing/2014/main" id="{6F8ECF72-F102-F348-9BF4-E5E2784DDA51}"/>
              </a:ext>
            </a:extLst>
          </p:cNvPr>
          <p:cNvSpPr txBox="1"/>
          <p:nvPr/>
        </p:nvSpPr>
        <p:spPr>
          <a:xfrm>
            <a:off x="9355015" y="-131298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734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D02-426A-484D-B559-347CB9F81D3F}"/>
              </a:ext>
            </a:extLst>
          </p:cNvPr>
          <p:cNvSpPr>
            <a:spLocks noGrp="1"/>
          </p:cNvSpPr>
          <p:nvPr>
            <p:ph type="title"/>
          </p:nvPr>
        </p:nvSpPr>
        <p:spPr/>
        <p:txBody>
          <a:bodyPr/>
          <a:lstStyle/>
          <a:p>
            <a:r>
              <a:rPr lang="en-US" dirty="0">
                <a:latin typeface="+mj-lt"/>
              </a:rPr>
              <a:t>Module 1 Objectives:</a:t>
            </a:r>
          </a:p>
        </p:txBody>
      </p:sp>
      <p:sp>
        <p:nvSpPr>
          <p:cNvPr id="3" name="Text Placeholder 2">
            <a:extLst>
              <a:ext uri="{FF2B5EF4-FFF2-40B4-BE49-F238E27FC236}">
                <a16:creationId xmlns:a16="http://schemas.microsoft.com/office/drawing/2014/main" id="{B7B1D5F9-3450-4632-8A74-5112F2D9A031}"/>
              </a:ext>
            </a:extLst>
          </p:cNvPr>
          <p:cNvSpPr>
            <a:spLocks noGrp="1"/>
          </p:cNvSpPr>
          <p:nvPr>
            <p:ph type="body" idx="1"/>
          </p:nvPr>
        </p:nvSpPr>
        <p:spPr>
          <a:xfrm>
            <a:off x="471824" y="1600200"/>
            <a:ext cx="9647536" cy="4185761"/>
          </a:xfrm>
        </p:spPr>
        <p:txBody>
          <a:bodyPr/>
          <a:lstStyle/>
          <a:p>
            <a:r>
              <a:rPr lang="en-US" sz="2800" i="0" dirty="0"/>
              <a:t>By the end of this module, the participant should be able to:</a:t>
            </a:r>
          </a:p>
          <a:p>
            <a:endParaRPr lang="en-US" sz="2800" b="0" i="0" dirty="0"/>
          </a:p>
          <a:p>
            <a:pPr marL="514350" indent="-514350">
              <a:buAutoNum type="arabicPeriod"/>
            </a:pPr>
            <a:r>
              <a:rPr lang="en-US" sz="2800" b="0" i="0" dirty="0"/>
              <a:t>Define infection prevention and control (IPC)</a:t>
            </a:r>
          </a:p>
          <a:p>
            <a:endParaRPr lang="en-US" sz="2800" b="0" i="0" dirty="0"/>
          </a:p>
          <a:p>
            <a:pPr marL="514350" indent="-514350">
              <a:buAutoNum type="arabicPeriod" startAt="2"/>
            </a:pPr>
            <a:r>
              <a:rPr lang="en-US" sz="2800" b="0" i="0" dirty="0"/>
              <a:t>Identify the significance of IPC for COVID-19 and faith-based organizations</a:t>
            </a:r>
          </a:p>
          <a:p>
            <a:endParaRPr lang="en-US" sz="2800" b="0" i="0" dirty="0"/>
          </a:p>
          <a:p>
            <a:pPr marL="520700" indent="-520700"/>
            <a:endParaRPr lang="en-US" sz="2800" b="0" i="0" dirty="0"/>
          </a:p>
          <a:p>
            <a:pPr marL="457200" indent="-457200">
              <a:buAutoNum type="arabicPeriod"/>
            </a:pPr>
            <a:endParaRPr lang="en-US" dirty="0"/>
          </a:p>
        </p:txBody>
      </p:sp>
    </p:spTree>
    <p:extLst>
      <p:ext uri="{BB962C8B-B14F-4D97-AF65-F5344CB8AC3E}">
        <p14:creationId xmlns:p14="http://schemas.microsoft.com/office/powerpoint/2010/main" val="341849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DFD1A1-EEB8-A44E-BC2B-5348A2DA6620}"/>
              </a:ext>
            </a:extLst>
          </p:cNvPr>
          <p:cNvSpPr>
            <a:spLocks noGrp="1"/>
          </p:cNvSpPr>
          <p:nvPr>
            <p:ph type="body" sz="quarter" idx="21"/>
          </p:nvPr>
        </p:nvSpPr>
        <p:spPr>
          <a:xfrm>
            <a:off x="0" y="6600296"/>
            <a:ext cx="8308145" cy="297344"/>
          </a:xfrm>
        </p:spPr>
        <p:txBody>
          <a:bodyPr>
            <a:normAutofit/>
          </a:bodyPr>
          <a:lstStyle/>
          <a:p>
            <a:r>
              <a:rPr lang="en-US" sz="1000" dirty="0"/>
              <a:t>Source: WHO Infection Prevention and control web pages;; </a:t>
            </a:r>
            <a:r>
              <a:rPr lang="en-CA" sz="1000" dirty="0">
                <a:hlinkClick r:id="rId3"/>
              </a:rPr>
              <a:t>https://www.who.int/gpsc/ipc/en/</a:t>
            </a:r>
            <a:r>
              <a:rPr lang="en-US" sz="1000" dirty="0"/>
              <a:t> </a:t>
            </a:r>
          </a:p>
        </p:txBody>
      </p:sp>
      <p:sp>
        <p:nvSpPr>
          <p:cNvPr id="6" name="Title 5">
            <a:extLst>
              <a:ext uri="{FF2B5EF4-FFF2-40B4-BE49-F238E27FC236}">
                <a16:creationId xmlns:a16="http://schemas.microsoft.com/office/drawing/2014/main" id="{EC955977-1A45-4542-80C6-2D45A166938B}"/>
              </a:ext>
            </a:extLst>
          </p:cNvPr>
          <p:cNvSpPr>
            <a:spLocks noGrp="1"/>
          </p:cNvSpPr>
          <p:nvPr>
            <p:ph type="title"/>
          </p:nvPr>
        </p:nvSpPr>
        <p:spPr>
          <a:xfrm>
            <a:off x="685800" y="283495"/>
            <a:ext cx="8763000" cy="720000"/>
          </a:xfrm>
        </p:spPr>
        <p:txBody>
          <a:bodyPr/>
          <a:lstStyle/>
          <a:p>
            <a:r>
              <a:rPr lang="en-US" sz="3200" dirty="0">
                <a:latin typeface="+mn-lt"/>
              </a:rPr>
              <a:t>What is infection prevention and control?</a:t>
            </a:r>
          </a:p>
        </p:txBody>
      </p:sp>
      <p:sp>
        <p:nvSpPr>
          <p:cNvPr id="8" name="Text Placeholder 7">
            <a:extLst>
              <a:ext uri="{FF2B5EF4-FFF2-40B4-BE49-F238E27FC236}">
                <a16:creationId xmlns:a16="http://schemas.microsoft.com/office/drawing/2014/main" id="{A2E564DB-D818-DB4D-993B-95D12BDBD492}"/>
              </a:ext>
            </a:extLst>
          </p:cNvPr>
          <p:cNvSpPr>
            <a:spLocks noGrp="1"/>
          </p:cNvSpPr>
          <p:nvPr>
            <p:ph type="body" sz="quarter" idx="18"/>
          </p:nvPr>
        </p:nvSpPr>
        <p:spPr>
          <a:xfrm>
            <a:off x="762000" y="1524000"/>
            <a:ext cx="10287000" cy="4572000"/>
          </a:xfrm>
        </p:spPr>
        <p:txBody>
          <a:bodyPr/>
          <a:lstStyle/>
          <a:p>
            <a:pPr>
              <a:lnSpc>
                <a:spcPct val="100000"/>
              </a:lnSpc>
            </a:pPr>
            <a:r>
              <a:rPr lang="en-CA" sz="3200" b="0" dirty="0"/>
              <a:t>Infection prevention and control is:</a:t>
            </a:r>
          </a:p>
          <a:p>
            <a:pPr marL="342900" indent="-342900">
              <a:lnSpc>
                <a:spcPct val="100000"/>
              </a:lnSpc>
              <a:buFont typeface="Arial" panose="020B0604020202020204" pitchFamily="34" charset="0"/>
              <a:buChar char="•"/>
            </a:pPr>
            <a:r>
              <a:rPr lang="en-CA" sz="2800" b="0" dirty="0"/>
              <a:t>a </a:t>
            </a:r>
            <a:r>
              <a:rPr lang="en-CA" sz="2800" b="0" i="1" dirty="0"/>
              <a:t>scientific</a:t>
            </a:r>
            <a:r>
              <a:rPr lang="en-CA" sz="2800" b="0" dirty="0"/>
              <a:t> approach with…</a:t>
            </a:r>
          </a:p>
          <a:p>
            <a:pPr marL="703263" lvl="1" indent="-342900">
              <a:lnSpc>
                <a:spcPct val="100000"/>
              </a:lnSpc>
            </a:pPr>
            <a:r>
              <a:rPr lang="en-CA" sz="2800" b="0" dirty="0"/>
              <a:t>practical solutions designed to prevent harm, caused by infections, to patients and health care workers</a:t>
            </a:r>
          </a:p>
          <a:p>
            <a:pPr marL="703263" lvl="1" indent="-342900">
              <a:lnSpc>
                <a:spcPct val="100000"/>
              </a:lnSpc>
            </a:pPr>
            <a:r>
              <a:rPr lang="en-CA" sz="2800" b="0" dirty="0"/>
              <a:t>grounded in principles of infectious disease, epidemiology, social science and health system strengthening, and</a:t>
            </a:r>
          </a:p>
          <a:p>
            <a:pPr marL="703263" lvl="1" indent="-342900">
              <a:lnSpc>
                <a:spcPct val="100000"/>
              </a:lnSpc>
            </a:pPr>
            <a:r>
              <a:rPr lang="en-CA" sz="2800" b="0" dirty="0"/>
              <a:t>rooted in patient safety and health service quality</a:t>
            </a:r>
          </a:p>
          <a:p>
            <a:endParaRPr lang="en-US" dirty="0"/>
          </a:p>
        </p:txBody>
      </p:sp>
    </p:spTree>
    <p:extLst>
      <p:ext uri="{BB962C8B-B14F-4D97-AF65-F5344CB8AC3E}">
        <p14:creationId xmlns:p14="http://schemas.microsoft.com/office/powerpoint/2010/main" val="4294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283F83-C5A6-A94C-9727-F582134B342E}"/>
              </a:ext>
            </a:extLst>
          </p:cNvPr>
          <p:cNvSpPr>
            <a:spLocks noGrp="1"/>
          </p:cNvSpPr>
          <p:nvPr>
            <p:ph idx="1"/>
          </p:nvPr>
        </p:nvSpPr>
        <p:spPr/>
        <p:txBody>
          <a:bodyPr/>
          <a:lstStyle/>
          <a:p>
            <a:endParaRPr lang="en-CA" sz="2800" b="1" i="1" dirty="0"/>
          </a:p>
          <a:p>
            <a:pPr algn="ctr"/>
            <a:r>
              <a:rPr lang="en-CA" sz="2800" b="1" i="1" dirty="0"/>
              <a:t>Infection Prevention and Control (IPC) </a:t>
            </a:r>
          </a:p>
          <a:p>
            <a:pPr algn="ctr">
              <a:lnSpc>
                <a:spcPct val="100000"/>
              </a:lnSpc>
              <a:spcBef>
                <a:spcPts val="0"/>
              </a:spcBef>
              <a:spcAft>
                <a:spcPts val="0"/>
              </a:spcAft>
            </a:pPr>
            <a:r>
              <a:rPr lang="en-CA" sz="2800" b="1" i="1" dirty="0"/>
              <a:t>should be an </a:t>
            </a:r>
            <a:r>
              <a:rPr lang="en-CA" sz="2800" b="1" i="1" u="sng" dirty="0">
                <a:solidFill>
                  <a:srgbClr val="00B050"/>
                </a:solidFill>
              </a:rPr>
              <a:t>ongoing</a:t>
            </a:r>
            <a:r>
              <a:rPr lang="en-CA" sz="2800" b="1" i="1" dirty="0"/>
              <a:t> activity undertaken/supported by the national programme and by the IPC focal point/team/committee, the health care facility senior management officials and </a:t>
            </a:r>
          </a:p>
          <a:p>
            <a:pPr algn="ctr">
              <a:lnSpc>
                <a:spcPct val="100000"/>
              </a:lnSpc>
              <a:spcBef>
                <a:spcPts val="0"/>
              </a:spcBef>
              <a:spcAft>
                <a:spcPts val="0"/>
              </a:spcAft>
            </a:pPr>
            <a:r>
              <a:rPr lang="en-CA" sz="2800" b="1" i="1" dirty="0"/>
              <a:t>all staff at the facility level.</a:t>
            </a:r>
          </a:p>
          <a:p>
            <a:pPr algn="ctr">
              <a:lnSpc>
                <a:spcPct val="100000"/>
              </a:lnSpc>
              <a:spcBef>
                <a:spcPts val="0"/>
              </a:spcBef>
              <a:spcAft>
                <a:spcPts val="0"/>
              </a:spcAft>
            </a:pPr>
            <a:endParaRPr lang="en-CA" sz="2800" b="1" i="1" dirty="0"/>
          </a:p>
          <a:p>
            <a:pPr algn="ctr">
              <a:lnSpc>
                <a:spcPct val="100000"/>
              </a:lnSpc>
              <a:spcBef>
                <a:spcPts val="0"/>
              </a:spcBef>
              <a:spcAft>
                <a:spcPts val="0"/>
              </a:spcAft>
            </a:pPr>
            <a:endParaRPr lang="en-CA" sz="2800" b="1" i="1" dirty="0"/>
          </a:p>
        </p:txBody>
      </p:sp>
      <p:sp>
        <p:nvSpPr>
          <p:cNvPr id="6" name="Title 5">
            <a:extLst>
              <a:ext uri="{FF2B5EF4-FFF2-40B4-BE49-F238E27FC236}">
                <a16:creationId xmlns:a16="http://schemas.microsoft.com/office/drawing/2014/main" id="{D04A5CE9-B0AB-0945-AEDE-DAC4773362E5}"/>
              </a:ext>
            </a:extLst>
          </p:cNvPr>
          <p:cNvSpPr>
            <a:spLocks noGrp="1"/>
          </p:cNvSpPr>
          <p:nvPr>
            <p:ph type="title"/>
          </p:nvPr>
        </p:nvSpPr>
        <p:spPr>
          <a:xfrm>
            <a:off x="838200" y="580292"/>
            <a:ext cx="8952390" cy="1190400"/>
          </a:xfrm>
        </p:spPr>
        <p:txBody>
          <a:bodyPr/>
          <a:lstStyle/>
          <a:p>
            <a:r>
              <a:rPr lang="en-CA" sz="3200" dirty="0">
                <a:latin typeface="+mn-lt"/>
              </a:rPr>
              <a:t>IPC: A basic requirement for outbreak preparedness and a critical element of readiness</a:t>
            </a:r>
          </a:p>
        </p:txBody>
      </p:sp>
    </p:spTree>
    <p:extLst>
      <p:ext uri="{BB962C8B-B14F-4D97-AF65-F5344CB8AC3E}">
        <p14:creationId xmlns:p14="http://schemas.microsoft.com/office/powerpoint/2010/main" val="199772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955977-1A45-4542-80C6-2D45A166938B}"/>
              </a:ext>
            </a:extLst>
          </p:cNvPr>
          <p:cNvSpPr>
            <a:spLocks noGrp="1"/>
          </p:cNvSpPr>
          <p:nvPr>
            <p:ph type="title"/>
          </p:nvPr>
        </p:nvSpPr>
        <p:spPr>
          <a:xfrm>
            <a:off x="685800" y="283495"/>
            <a:ext cx="8763000" cy="720000"/>
          </a:xfrm>
        </p:spPr>
        <p:txBody>
          <a:bodyPr/>
          <a:lstStyle/>
          <a:p>
            <a:r>
              <a:rPr lang="en-US" sz="3200" dirty="0">
                <a:latin typeface="+mn-lt"/>
              </a:rPr>
              <a:t>Why is IPC important for COVID-19?</a:t>
            </a:r>
          </a:p>
        </p:txBody>
      </p:sp>
      <p:sp>
        <p:nvSpPr>
          <p:cNvPr id="8" name="Text Placeholder 7">
            <a:extLst>
              <a:ext uri="{FF2B5EF4-FFF2-40B4-BE49-F238E27FC236}">
                <a16:creationId xmlns:a16="http://schemas.microsoft.com/office/drawing/2014/main" id="{A2E564DB-D818-DB4D-993B-95D12BDBD492}"/>
              </a:ext>
            </a:extLst>
          </p:cNvPr>
          <p:cNvSpPr>
            <a:spLocks noGrp="1"/>
          </p:cNvSpPr>
          <p:nvPr>
            <p:ph type="body" sz="quarter" idx="18"/>
          </p:nvPr>
        </p:nvSpPr>
        <p:spPr>
          <a:xfrm>
            <a:off x="762000" y="1524000"/>
            <a:ext cx="10287000" cy="4800600"/>
          </a:xfrm>
        </p:spPr>
        <p:txBody>
          <a:bodyPr/>
          <a:lstStyle/>
          <a:p>
            <a:pPr>
              <a:lnSpc>
                <a:spcPct val="100000"/>
              </a:lnSpc>
            </a:pPr>
            <a:r>
              <a:rPr lang="en-CA" sz="2800" dirty="0"/>
              <a:t>When implemented and performed correctly, IPC practices can:</a:t>
            </a:r>
          </a:p>
          <a:p>
            <a:pPr>
              <a:lnSpc>
                <a:spcPct val="100000"/>
              </a:lnSpc>
            </a:pPr>
            <a:endParaRPr lang="en-CA" sz="2800" b="0" dirty="0"/>
          </a:p>
          <a:p>
            <a:pPr marL="342900" lvl="0" indent="-342900" fontAlgn="base">
              <a:lnSpc>
                <a:spcPct val="100000"/>
              </a:lnSpc>
              <a:spcBef>
                <a:spcPts val="0"/>
              </a:spcBef>
              <a:spcAft>
                <a:spcPts val="0"/>
              </a:spcAft>
              <a:buClrTx/>
              <a:buSzTx/>
              <a:buFont typeface="+mj-lt"/>
              <a:buAutoNum type="arabicPeriod"/>
            </a:pPr>
            <a:r>
              <a:rPr lang="en-CA" sz="2800" b="0" dirty="0">
                <a:solidFill>
                  <a:prstClr val="black"/>
                </a:solidFill>
                <a:latin typeface="Arial" panose="020B0604020202020204" pitchFamily="34" charset="0"/>
                <a:cs typeface="Arial" panose="020B0604020202020204" pitchFamily="34" charset="0"/>
              </a:rPr>
              <a:t>Reduce the transmission of COVID-19 among faith-based community members during gatherings, ceremonies, and rituals</a:t>
            </a:r>
          </a:p>
          <a:p>
            <a:pPr lvl="0" fontAlgn="base">
              <a:lnSpc>
                <a:spcPct val="100000"/>
              </a:lnSpc>
              <a:spcBef>
                <a:spcPts val="0"/>
              </a:spcBef>
              <a:spcAft>
                <a:spcPts val="0"/>
              </a:spcAft>
              <a:buClrTx/>
              <a:buSzTx/>
            </a:pPr>
            <a:endParaRPr lang="en-US" sz="2800" b="0" dirty="0">
              <a:solidFill>
                <a:prstClr val="black"/>
              </a:solidFill>
              <a:latin typeface="Arial" panose="020B0604020202020204" pitchFamily="34" charset="0"/>
              <a:cs typeface="Arial" panose="020B0604020202020204" pitchFamily="34" charset="0"/>
            </a:endParaRPr>
          </a:p>
          <a:p>
            <a:pPr marL="393700" lvl="0" indent="-393700" fontAlgn="base">
              <a:lnSpc>
                <a:spcPct val="100000"/>
              </a:lnSpc>
              <a:spcBef>
                <a:spcPts val="0"/>
              </a:spcBef>
              <a:spcAft>
                <a:spcPts val="0"/>
              </a:spcAft>
              <a:buClrTx/>
              <a:buSzTx/>
            </a:pPr>
            <a:r>
              <a:rPr lang="en-CA" sz="2800" b="0" dirty="0">
                <a:solidFill>
                  <a:prstClr val="black"/>
                </a:solidFill>
                <a:latin typeface="Arial" panose="020B0604020202020204" pitchFamily="34" charset="0"/>
                <a:cs typeface="Arial" panose="020B0604020202020204" pitchFamily="34" charset="0"/>
              </a:rPr>
              <a:t>2. Enhance the ability of the faith-based organizations to respond to the COVID-19 outbreak in safe manner.  </a:t>
            </a:r>
            <a:r>
              <a:rPr lang="en-US" sz="2800" b="0" dirty="0">
                <a:solidFill>
                  <a:prstClr val="black"/>
                </a:solidFill>
                <a:latin typeface="Arial" panose="020B0604020202020204" pitchFamily="34" charset="0"/>
                <a:cs typeface="Arial" panose="020B0604020202020204" pitchFamily="34" charset="0"/>
              </a:rPr>
              <a:t>​</a:t>
            </a:r>
          </a:p>
          <a:p>
            <a:pPr>
              <a:lnSpc>
                <a:spcPct val="100000"/>
              </a:lnSpc>
            </a:pPr>
            <a:endParaRPr lang="en-US" dirty="0"/>
          </a:p>
        </p:txBody>
      </p:sp>
    </p:spTree>
    <p:extLst>
      <p:ext uri="{BB962C8B-B14F-4D97-AF65-F5344CB8AC3E}">
        <p14:creationId xmlns:p14="http://schemas.microsoft.com/office/powerpoint/2010/main" val="151299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
          <p:cNvSpPr/>
          <p:nvPr/>
        </p:nvSpPr>
        <p:spPr>
          <a:xfrm>
            <a:off x="0" y="-56271"/>
            <a:ext cx="12192000" cy="4267200"/>
          </a:xfrm>
          <a:custGeom>
            <a:avLst/>
            <a:gdLst/>
            <a:ahLst/>
            <a:cxnLst/>
            <a:rect l="l" t="t" r="r" b="b"/>
            <a:pathLst>
              <a:path w="9144000" h="4246880" extrusionOk="0">
                <a:moveTo>
                  <a:pt x="0" y="4246685"/>
                </a:moveTo>
                <a:lnTo>
                  <a:pt x="9144000" y="4246685"/>
                </a:lnTo>
                <a:lnTo>
                  <a:pt x="9144000" y="0"/>
                </a:lnTo>
                <a:lnTo>
                  <a:pt x="0" y="0"/>
                </a:lnTo>
                <a:lnTo>
                  <a:pt x="0" y="4246685"/>
                </a:lnTo>
                <a:close/>
              </a:path>
            </a:pathLst>
          </a:custGeom>
          <a:solidFill>
            <a:srgbClr val="0074A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1"/>
          <p:cNvSpPr/>
          <p:nvPr/>
        </p:nvSpPr>
        <p:spPr>
          <a:xfrm>
            <a:off x="0" y="6117930"/>
            <a:ext cx="12192000" cy="740410"/>
          </a:xfrm>
          <a:custGeom>
            <a:avLst/>
            <a:gdLst/>
            <a:ahLst/>
            <a:cxnLst/>
            <a:rect l="l" t="t" r="r" b="b"/>
            <a:pathLst>
              <a:path w="9144000" h="740409" extrusionOk="0">
                <a:moveTo>
                  <a:pt x="0" y="740069"/>
                </a:moveTo>
                <a:lnTo>
                  <a:pt x="9144000" y="740069"/>
                </a:lnTo>
                <a:lnTo>
                  <a:pt x="9144000" y="0"/>
                </a:lnTo>
                <a:lnTo>
                  <a:pt x="0" y="0"/>
                </a:lnTo>
                <a:lnTo>
                  <a:pt x="0" y="740069"/>
                </a:lnTo>
                <a:close/>
              </a:path>
            </a:pathLst>
          </a:custGeom>
          <a:solidFill>
            <a:srgbClr val="0074A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 name="Google Shape;253;p1"/>
          <p:cNvSpPr txBox="1"/>
          <p:nvPr/>
        </p:nvSpPr>
        <p:spPr>
          <a:xfrm>
            <a:off x="357068" y="6456117"/>
            <a:ext cx="3529132" cy="22826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1400">
                <a:solidFill>
                  <a:srgbClr val="F3F3F3"/>
                </a:solidFill>
                <a:latin typeface="Arial"/>
                <a:ea typeface="Arial"/>
                <a:cs typeface="Arial"/>
                <a:sym typeface="Arial"/>
              </a:rPr>
              <a:t>WHO IPC Technical and Clinical Unit </a:t>
            </a:r>
            <a:endParaRPr sz="1400">
              <a:solidFill>
                <a:schemeClr val="dk1"/>
              </a:solidFill>
              <a:latin typeface="Arial"/>
              <a:ea typeface="Arial"/>
              <a:cs typeface="Arial"/>
              <a:sym typeface="Arial"/>
            </a:endParaRPr>
          </a:p>
        </p:txBody>
      </p:sp>
      <p:sp>
        <p:nvSpPr>
          <p:cNvPr id="254" name="Google Shape;254;p1"/>
          <p:cNvSpPr txBox="1"/>
          <p:nvPr/>
        </p:nvSpPr>
        <p:spPr>
          <a:xfrm>
            <a:off x="0" y="4303151"/>
            <a:ext cx="12192000" cy="2003112"/>
          </a:xfrm>
          <a:prstGeom prst="rect">
            <a:avLst/>
          </a:prstGeom>
          <a:solidFill>
            <a:srgbClr val="009CDE"/>
          </a:solidFill>
          <a:ln>
            <a:noFill/>
          </a:ln>
        </p:spPr>
        <p:txBody>
          <a:bodyPr spcFirstLastPara="1" wrap="square" lIns="0" tIns="2525" rIns="0" bIns="0" anchor="t" anchorCtr="0">
            <a:spAutoFit/>
          </a:bodyPr>
          <a:lstStyle/>
          <a:p>
            <a:pPr marL="0" marR="0" lvl="0" indent="0" algn="l" rtl="0">
              <a:spcBef>
                <a:spcPts val="0"/>
              </a:spcBef>
              <a:spcAft>
                <a:spcPts val="0"/>
              </a:spcAft>
              <a:buNone/>
            </a:pPr>
            <a:endParaRPr sz="3250">
              <a:solidFill>
                <a:schemeClr val="dk1"/>
              </a:solidFill>
              <a:latin typeface="Times New Roman"/>
              <a:ea typeface="Times New Roman"/>
              <a:cs typeface="Times New Roman"/>
              <a:sym typeface="Times New Roman"/>
            </a:endParaRPr>
          </a:p>
          <a:p>
            <a:pPr marL="0" marR="0" lvl="0" indent="0" algn="l" rtl="0">
              <a:spcBef>
                <a:spcPts val="20"/>
              </a:spcBef>
              <a:spcAft>
                <a:spcPts val="0"/>
              </a:spcAft>
              <a:buNone/>
            </a:pPr>
            <a:endParaRPr sz="3250">
              <a:solidFill>
                <a:schemeClr val="dk1"/>
              </a:solidFill>
              <a:latin typeface="Times New Roman"/>
              <a:ea typeface="Times New Roman"/>
              <a:cs typeface="Times New Roman"/>
              <a:sym typeface="Times New Roman"/>
            </a:endParaRPr>
          </a:p>
          <a:p>
            <a:pPr marL="0" marR="0" lvl="0" indent="0" algn="l" rtl="0">
              <a:spcBef>
                <a:spcPts val="20"/>
              </a:spcBef>
              <a:spcAft>
                <a:spcPts val="0"/>
              </a:spcAft>
              <a:buNone/>
            </a:pPr>
            <a:endParaRPr sz="3250">
              <a:solidFill>
                <a:schemeClr val="dk1"/>
              </a:solidFill>
              <a:latin typeface="Times New Roman"/>
              <a:ea typeface="Times New Roman"/>
              <a:cs typeface="Times New Roman"/>
              <a:sym typeface="Times New Roman"/>
            </a:endParaRPr>
          </a:p>
          <a:p>
            <a:pPr marL="0" marR="0" lvl="0" indent="0" algn="l" rtl="0">
              <a:spcBef>
                <a:spcPts val="20"/>
              </a:spcBef>
              <a:spcAft>
                <a:spcPts val="0"/>
              </a:spcAft>
              <a:buNone/>
            </a:pPr>
            <a:endParaRPr sz="3250">
              <a:solidFill>
                <a:schemeClr val="dk1"/>
              </a:solidFill>
              <a:latin typeface="Times New Roman"/>
              <a:ea typeface="Times New Roman"/>
              <a:cs typeface="Times New Roman"/>
              <a:sym typeface="Times New Roman"/>
            </a:endParaRPr>
          </a:p>
        </p:txBody>
      </p:sp>
      <p:sp>
        <p:nvSpPr>
          <p:cNvPr id="255" name="Google Shape;255;p1"/>
          <p:cNvSpPr/>
          <p:nvPr/>
        </p:nvSpPr>
        <p:spPr>
          <a:xfrm>
            <a:off x="8485729" y="488563"/>
            <a:ext cx="3172871" cy="1112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1"/>
          <p:cNvSpPr txBox="1"/>
          <p:nvPr/>
        </p:nvSpPr>
        <p:spPr>
          <a:xfrm>
            <a:off x="357068" y="4392435"/>
            <a:ext cx="11301532" cy="984885"/>
          </a:xfrm>
          <a:prstGeom prst="rect">
            <a:avLst/>
          </a:prstGeom>
          <a:noFill/>
          <a:ln>
            <a:noFill/>
          </a:ln>
        </p:spPr>
        <p:txBody>
          <a:bodyPr spcFirstLastPara="1" wrap="square" lIns="0" tIns="0" rIns="0" bIns="0" anchor="t" anchorCtr="0">
            <a:spAutoFit/>
          </a:bodyPr>
          <a:lstStyle/>
          <a:p>
            <a:pPr lvl="0"/>
            <a:r>
              <a:rPr lang="en-US" sz="3200" b="1" i="0" dirty="0">
                <a:solidFill>
                  <a:srgbClr val="FFFFFF"/>
                </a:solidFill>
                <a:latin typeface="Arial"/>
                <a:ea typeface="Arial"/>
                <a:cs typeface="Arial"/>
                <a:sym typeface="Arial"/>
              </a:rPr>
              <a:t>Module 2: </a:t>
            </a:r>
            <a:r>
              <a:rPr lang="en-US" sz="3200" b="1" dirty="0">
                <a:solidFill>
                  <a:srgbClr val="FFFFFF"/>
                </a:solidFill>
              </a:rPr>
              <a:t>Safe Gathering Practices during Faith-based  Activities </a:t>
            </a:r>
            <a:endParaRPr sz="3000" b="1" i="0" dirty="0">
              <a:solidFill>
                <a:srgbClr val="FFFFFF"/>
              </a:solidFill>
              <a:latin typeface="Arial"/>
              <a:ea typeface="Arial"/>
              <a:cs typeface="Arial"/>
              <a:sym typeface="Arial"/>
            </a:endParaRPr>
          </a:p>
        </p:txBody>
      </p:sp>
      <p:sp>
        <p:nvSpPr>
          <p:cNvPr id="9" name="Title 10">
            <a:extLst>
              <a:ext uri="{FF2B5EF4-FFF2-40B4-BE49-F238E27FC236}">
                <a16:creationId xmlns:a16="http://schemas.microsoft.com/office/drawing/2014/main" id="{FA9E01EE-96FE-4E2A-824D-C387EA20A09F}"/>
              </a:ext>
            </a:extLst>
          </p:cNvPr>
          <p:cNvSpPr>
            <a:spLocks noGrp="1"/>
          </p:cNvSpPr>
          <p:nvPr>
            <p:ph type="title"/>
          </p:nvPr>
        </p:nvSpPr>
        <p:spPr>
          <a:xfrm>
            <a:off x="533400" y="1809501"/>
            <a:ext cx="8991600" cy="815975"/>
          </a:xfrm>
        </p:spPr>
        <p:txBody>
          <a:bodyPr/>
          <a:lstStyle/>
          <a:p>
            <a:r>
              <a:rPr lang="en-US" sz="3800" spc="-5" dirty="0">
                <a:solidFill>
                  <a:srgbClr val="FFFFFF"/>
                </a:solidFill>
                <a:latin typeface="Arial" panose="020B0604020202020204" pitchFamily="34" charset="0"/>
                <a:cs typeface="Arial" panose="020B0604020202020204" pitchFamily="34" charset="0"/>
              </a:rPr>
              <a:t>Infection </a:t>
            </a:r>
            <a:r>
              <a:rPr lang="en-US" sz="3800" spc="-10" dirty="0">
                <a:solidFill>
                  <a:srgbClr val="FFFFFF"/>
                </a:solidFill>
                <a:latin typeface="Arial" panose="020B0604020202020204" pitchFamily="34" charset="0"/>
                <a:cs typeface="Arial" panose="020B0604020202020204" pitchFamily="34" charset="0"/>
              </a:rPr>
              <a:t>Prevention </a:t>
            </a:r>
            <a:r>
              <a:rPr lang="en-US" sz="3800" dirty="0">
                <a:solidFill>
                  <a:srgbClr val="FFFFFF"/>
                </a:solidFill>
                <a:latin typeface="Arial" panose="020B0604020202020204" pitchFamily="34" charset="0"/>
                <a:cs typeface="Arial" panose="020B0604020202020204" pitchFamily="34" charset="0"/>
              </a:rPr>
              <a:t>and </a:t>
            </a:r>
            <a:r>
              <a:rPr lang="en-US" sz="3800" spc="-15" dirty="0">
                <a:solidFill>
                  <a:srgbClr val="FFFFFF"/>
                </a:solidFill>
                <a:latin typeface="Arial" panose="020B0604020202020204" pitchFamily="34" charset="0"/>
                <a:cs typeface="Arial" panose="020B0604020202020204" pitchFamily="34" charset="0"/>
              </a:rPr>
              <a:t>Control </a:t>
            </a:r>
            <a:r>
              <a:rPr lang="en-US" sz="3800" spc="-5" dirty="0">
                <a:solidFill>
                  <a:srgbClr val="FFFFFF"/>
                </a:solidFill>
                <a:latin typeface="Arial" panose="020B0604020202020204" pitchFamily="34" charset="0"/>
                <a:cs typeface="Arial" panose="020B0604020202020204" pitchFamily="34" charset="0"/>
              </a:rPr>
              <a:t>(IPC) for Novel Coronavirus (COVID-19): </a:t>
            </a:r>
            <a:r>
              <a:rPr lang="en-US" sz="3800" i="1" spc="-5" dirty="0">
                <a:solidFill>
                  <a:srgbClr val="FFFFFF"/>
                </a:solidFill>
                <a:latin typeface="Arial" panose="020B0604020202020204" pitchFamily="34" charset="0"/>
                <a:cs typeface="Arial" panose="020B0604020202020204" pitchFamily="34" charset="0"/>
              </a:rPr>
              <a:t>Guidance for Faith-based Communities and Religious Leaders</a:t>
            </a:r>
            <a:endParaRPr lang="en-US" sz="3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D02-426A-484D-B559-347CB9F81D3F}"/>
              </a:ext>
            </a:extLst>
          </p:cNvPr>
          <p:cNvSpPr>
            <a:spLocks noGrp="1"/>
          </p:cNvSpPr>
          <p:nvPr>
            <p:ph type="title"/>
          </p:nvPr>
        </p:nvSpPr>
        <p:spPr/>
        <p:txBody>
          <a:bodyPr/>
          <a:lstStyle/>
          <a:p>
            <a:r>
              <a:rPr lang="en-US" dirty="0"/>
              <a:t>Module 2 Objectives:</a:t>
            </a:r>
          </a:p>
        </p:txBody>
      </p:sp>
      <p:sp>
        <p:nvSpPr>
          <p:cNvPr id="3" name="Text Placeholder 2">
            <a:extLst>
              <a:ext uri="{FF2B5EF4-FFF2-40B4-BE49-F238E27FC236}">
                <a16:creationId xmlns:a16="http://schemas.microsoft.com/office/drawing/2014/main" id="{B7B1D5F9-3450-4632-8A74-5112F2D9A031}"/>
              </a:ext>
            </a:extLst>
          </p:cNvPr>
          <p:cNvSpPr>
            <a:spLocks noGrp="1"/>
          </p:cNvSpPr>
          <p:nvPr>
            <p:ph type="body" idx="1"/>
          </p:nvPr>
        </p:nvSpPr>
        <p:spPr>
          <a:xfrm>
            <a:off x="487064" y="1323837"/>
            <a:ext cx="9647536" cy="3323987"/>
          </a:xfrm>
        </p:spPr>
        <p:txBody>
          <a:bodyPr/>
          <a:lstStyle/>
          <a:p>
            <a:r>
              <a:rPr lang="en-US" sz="2800" b="1" i="0" dirty="0"/>
              <a:t>By the end of this module, the participant should be able to:</a:t>
            </a:r>
          </a:p>
          <a:p>
            <a:pPr marL="514350" indent="-514350">
              <a:buAutoNum type="arabicPeriod"/>
            </a:pPr>
            <a:r>
              <a:rPr lang="en-US" sz="2800" dirty="0"/>
              <a:t>Identify ways to conduct safe faith-based gatherings (when permitted) while adhering to IPC precautions</a:t>
            </a:r>
          </a:p>
          <a:p>
            <a:pPr marL="342900" indent="-342900">
              <a:buAutoNum type="arabicPeriod"/>
            </a:pPr>
            <a:r>
              <a:rPr lang="en-US" sz="2800" dirty="0"/>
              <a:t>  Introduce novel ways to conduct faith-based activities</a:t>
            </a:r>
            <a:endParaRPr lang="en-US" dirty="0"/>
          </a:p>
        </p:txBody>
      </p:sp>
    </p:spTree>
    <p:extLst>
      <p:ext uri="{BB962C8B-B14F-4D97-AF65-F5344CB8AC3E}">
        <p14:creationId xmlns:p14="http://schemas.microsoft.com/office/powerpoint/2010/main" val="1230760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WHO HH training update.FINAL.5.5.18" id="{3BAB32A6-C1D5-B44E-8CC8-A9829D07EF44}" vid="{134848B9-1B27-FC44-9CC6-656ABC496E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EC20C08855BF4A908E147960747E60" ma:contentTypeVersion="13" ma:contentTypeDescription="Create a new document." ma:contentTypeScope="" ma:versionID="2ce9dbc73458552dc4dc86dbd2dc9ea0">
  <xsd:schema xmlns:xsd="http://www.w3.org/2001/XMLSchema" xmlns:xs="http://www.w3.org/2001/XMLSchema" xmlns:p="http://schemas.microsoft.com/office/2006/metadata/properties" xmlns:ns3="6c4e18ca-f28c-421a-b273-2d0226f51a1d" xmlns:ns4="870cf6e1-e4c3-4ae9-9a8a-13095d68d098" targetNamespace="http://schemas.microsoft.com/office/2006/metadata/properties" ma:root="true" ma:fieldsID="7e164261a3632be4ec8701bddb8f3fa7" ns3:_="" ns4:_="">
    <xsd:import namespace="6c4e18ca-f28c-421a-b273-2d0226f51a1d"/>
    <xsd:import namespace="870cf6e1-e4c3-4ae9-9a8a-13095d68d09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e18ca-f28c-421a-b273-2d0226f51a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0cf6e1-e4c3-4ae9-9a8a-13095d68d09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A1A9C-115E-4E09-A7EC-619024DA1C33}">
  <ds:schemaRefs>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870cf6e1-e4c3-4ae9-9a8a-13095d68d098"/>
    <ds:schemaRef ds:uri="6c4e18ca-f28c-421a-b273-2d0226f51a1d"/>
    <ds:schemaRef ds:uri="http://schemas.microsoft.com/office/2006/metadata/properties"/>
  </ds:schemaRefs>
</ds:datastoreItem>
</file>

<file path=customXml/itemProps2.xml><?xml version="1.0" encoding="utf-8"?>
<ds:datastoreItem xmlns:ds="http://schemas.openxmlformats.org/officeDocument/2006/customXml" ds:itemID="{BF131048-EEBA-43EA-855E-0E993E0A1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e18ca-f28c-421a-b273-2d0226f51a1d"/>
    <ds:schemaRef ds:uri="870cf6e1-e4c3-4ae9-9a8a-13095d68d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367AF8-EF65-4166-9295-4164ACDF91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2685</TotalTime>
  <Words>2867</Words>
  <Application>Microsoft Macintosh PowerPoint</Application>
  <PresentationFormat>Widescreen</PresentationFormat>
  <Paragraphs>252</Paragraphs>
  <Slides>31</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Segoe UI Semibold</vt:lpstr>
      <vt:lpstr>Arial</vt:lpstr>
      <vt:lpstr>Calibri</vt:lpstr>
      <vt:lpstr>Courier New</vt:lpstr>
      <vt:lpstr>Times New Roman</vt:lpstr>
      <vt:lpstr>Office Theme</vt:lpstr>
      <vt:lpstr>1_Office Theme</vt:lpstr>
      <vt:lpstr>Infection Prevention and Control (IPC) for Novel Coronavirus (COVID-19): Guidance for Faith-based Communities and Religious Leaders</vt:lpstr>
      <vt:lpstr>Presentation Outline:</vt:lpstr>
      <vt:lpstr>Infection Prevention and Control (IPC) for Novel Coronavirus (COVID-19): Guidance for Faith-based Communities and Religious Leaders</vt:lpstr>
      <vt:lpstr>Module 1 Objectives:</vt:lpstr>
      <vt:lpstr>What is infection prevention and control?</vt:lpstr>
      <vt:lpstr>IPC: A basic requirement for outbreak preparedness and a critical element of readiness</vt:lpstr>
      <vt:lpstr>Why is IPC important for COVID-19?</vt:lpstr>
      <vt:lpstr>Infection Prevention and Control (IPC) for Novel Coronavirus (COVID-19): Guidance for Faith-based Communities and Religious Leaders</vt:lpstr>
      <vt:lpstr>Module 2 Objectives:</vt:lpstr>
      <vt:lpstr>IPC Practices for Safe Gatherings:</vt:lpstr>
      <vt:lpstr>IPC Practices for Safe Gatherings:</vt:lpstr>
      <vt:lpstr>IPC Practices for Safe Gatherings:</vt:lpstr>
      <vt:lpstr>IPC Practices for Safe Gatherings:</vt:lpstr>
      <vt:lpstr>IPC Practices for Safe Gatherings:</vt:lpstr>
      <vt:lpstr>Standard Precaution #1: Hand Hygiene</vt:lpstr>
      <vt:lpstr>Standard Precaution #1: Hand Hygiene</vt:lpstr>
      <vt:lpstr>Hand Hygiene:</vt:lpstr>
      <vt:lpstr>Standard Precautions #1: Hand Hygiene</vt:lpstr>
      <vt:lpstr>Standard Precaution #2: Respiratory Hygiene</vt:lpstr>
      <vt:lpstr>Standard Precaution #2: Respiratory Hygiene</vt:lpstr>
      <vt:lpstr>IPC Practices for Safe Gatherings:</vt:lpstr>
      <vt:lpstr>IPC Practices for Safe Gatherings:</vt:lpstr>
      <vt:lpstr>Infection Prevention and Control (IPC) for Novel Coronavirus (COVID-19): Guidance for Faith-based Communities and Religious Leaders</vt:lpstr>
      <vt:lpstr>Module 3 Objectives:</vt:lpstr>
      <vt:lpstr>Safe Burial Practices:</vt:lpstr>
      <vt:lpstr>Safe Burial Practices:</vt:lpstr>
      <vt:lpstr>Infection Prevention and Control (IPC) for Novel Coronavirus (COVID-19): Guidance for Faith-based Communities and Religious Leaders</vt:lpstr>
      <vt:lpstr>Module 4 Objectives:</vt:lpstr>
      <vt:lpstr>Faith Leaders Roles</vt:lpstr>
      <vt:lpstr>Faith Leaders Roles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Prevention and Control (IPC) for Novel Coronavirus (COVID-19)</dc:title>
  <dc:creator>Barrera-Cancedda, Amy Elizabeth</dc:creator>
  <cp:lastModifiedBy>Johanne Kjærsgaard</cp:lastModifiedBy>
  <cp:revision>353</cp:revision>
  <dcterms:created xsi:type="dcterms:W3CDTF">2020-04-07T14:42:36Z</dcterms:created>
  <dcterms:modified xsi:type="dcterms:W3CDTF">2020-06-11T14:32:27Z</dcterms:modified>
</cp:coreProperties>
</file>