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98" r:id="rId5"/>
  </p:sldMasterIdLst>
  <p:notesMasterIdLst>
    <p:notesMasterId r:id="rId14"/>
  </p:notesMasterIdLst>
  <p:sldIdLst>
    <p:sldId id="2166" r:id="rId6"/>
    <p:sldId id="2157" r:id="rId7"/>
    <p:sldId id="2159" r:id="rId8"/>
    <p:sldId id="2160" r:id="rId9"/>
    <p:sldId id="2161" r:id="rId10"/>
    <p:sldId id="2162" r:id="rId11"/>
    <p:sldId id="2164" r:id="rId12"/>
    <p:sldId id="21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54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aghetti, Dr. Roberta (WDC)" initials="ADR(" lastIdx="1" clrIdx="0">
    <p:extLst>
      <p:ext uri="{19B8F6BF-5375-455C-9EA6-DF929625EA0E}">
        <p15:presenceInfo xmlns:p15="http://schemas.microsoft.com/office/powerpoint/2012/main" userId="S::andragro@paho.org::bbc9b957-cd44-4c00-a0b8-41550c1e3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1552" y="176"/>
      </p:cViewPr>
      <p:guideLst>
        <p:guide orient="horz" pos="384"/>
        <p:guide pos="54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96C9D-2BBE-4311-9273-BFFC5DD0FD7F}" type="datetimeFigureOut">
              <a:rPr lang="en-US" smtClean="0"/>
              <a:t>6/11/20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913BA-173A-430A-A917-0EBAFEBDA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5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0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7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99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2578798"/>
            <a:ext cx="6858000" cy="2387600"/>
          </a:xfrm>
        </p:spPr>
        <p:txBody>
          <a:bodyPr anchor="ctr"/>
          <a:lstStyle>
            <a:lvl1pPr algn="ctr">
              <a:defRPr sz="4499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3367" y="4966399"/>
            <a:ext cx="2616520" cy="1065628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rgbClr val="FF8E00"/>
                </a:solidFill>
              </a:defRPr>
            </a:lvl1pPr>
            <a:lvl2pPr marL="342878" indent="0" algn="ctr">
              <a:buNone/>
              <a:defRPr sz="1499"/>
            </a:lvl2pPr>
            <a:lvl3pPr marL="685757" indent="0" algn="ctr">
              <a:buNone/>
              <a:defRPr sz="1349"/>
            </a:lvl3pPr>
            <a:lvl4pPr marL="1028635" indent="0" algn="ctr">
              <a:buNone/>
              <a:defRPr sz="1201"/>
            </a:lvl4pPr>
            <a:lvl5pPr marL="1371512" indent="0" algn="ctr">
              <a:buNone/>
              <a:defRPr sz="1201"/>
            </a:lvl5pPr>
            <a:lvl6pPr marL="1714391" indent="0" algn="ctr">
              <a:buNone/>
              <a:defRPr sz="1201"/>
            </a:lvl6pPr>
            <a:lvl7pPr marL="2057269" indent="0" algn="ctr">
              <a:buNone/>
              <a:defRPr sz="1201"/>
            </a:lvl7pPr>
            <a:lvl8pPr marL="2400148" indent="0" algn="ctr">
              <a:buNone/>
              <a:defRPr sz="1201"/>
            </a:lvl8pPr>
            <a:lvl9pPr marL="2743026" indent="0" algn="ctr">
              <a:buNone/>
              <a:defRPr sz="120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955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06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1" cy="2852737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1" cy="15001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8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57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635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4pPr>
            <a:lvl5pPr marL="1371512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5pPr>
            <a:lvl6pPr marL="1714391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6pPr>
            <a:lvl7pPr marL="2057269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7pPr>
            <a:lvl8pPr marL="2400148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8pPr>
            <a:lvl9pPr marL="2743026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24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38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1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4"/>
            <a:ext cx="386834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499" b="1"/>
            </a:lvl2pPr>
            <a:lvl3pPr marL="685757" indent="0">
              <a:buNone/>
              <a:defRPr sz="1349" b="1"/>
            </a:lvl3pPr>
            <a:lvl4pPr marL="1028635" indent="0">
              <a:buNone/>
              <a:defRPr sz="1201" b="1"/>
            </a:lvl4pPr>
            <a:lvl5pPr marL="1371512" indent="0">
              <a:buNone/>
              <a:defRPr sz="1201" b="1"/>
            </a:lvl5pPr>
            <a:lvl6pPr marL="1714391" indent="0">
              <a:buNone/>
              <a:defRPr sz="1201" b="1"/>
            </a:lvl6pPr>
            <a:lvl7pPr marL="2057269" indent="0">
              <a:buNone/>
              <a:defRPr sz="1201" b="1"/>
            </a:lvl7pPr>
            <a:lvl8pPr marL="2400148" indent="0">
              <a:buNone/>
              <a:defRPr sz="1201" b="1"/>
            </a:lvl8pPr>
            <a:lvl9pPr marL="2743026" indent="0">
              <a:buNone/>
              <a:defRPr sz="12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6"/>
            <a:ext cx="3868341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499" b="1"/>
            </a:lvl2pPr>
            <a:lvl3pPr marL="685757" indent="0">
              <a:buNone/>
              <a:defRPr sz="1349" b="1"/>
            </a:lvl3pPr>
            <a:lvl4pPr marL="1028635" indent="0">
              <a:buNone/>
              <a:defRPr sz="1201" b="1"/>
            </a:lvl4pPr>
            <a:lvl5pPr marL="1371512" indent="0">
              <a:buNone/>
              <a:defRPr sz="1201" b="1"/>
            </a:lvl5pPr>
            <a:lvl6pPr marL="1714391" indent="0">
              <a:buNone/>
              <a:defRPr sz="1201" b="1"/>
            </a:lvl6pPr>
            <a:lvl7pPr marL="2057269" indent="0">
              <a:buNone/>
              <a:defRPr sz="1201" b="1"/>
            </a:lvl7pPr>
            <a:lvl8pPr marL="2400148" indent="0">
              <a:buNone/>
              <a:defRPr sz="1201" b="1"/>
            </a:lvl8pPr>
            <a:lvl9pPr marL="2743026" indent="0">
              <a:buNone/>
              <a:defRPr sz="12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6"/>
            <a:ext cx="3887391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17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61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95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6"/>
            <a:ext cx="4629150" cy="48736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1"/>
            </a:lvl1pPr>
            <a:lvl2pPr marL="342878" indent="0">
              <a:buNone/>
              <a:defRPr sz="1050"/>
            </a:lvl2pPr>
            <a:lvl3pPr marL="685757" indent="0">
              <a:buNone/>
              <a:defRPr sz="900"/>
            </a:lvl3pPr>
            <a:lvl4pPr marL="1028635" indent="0">
              <a:buNone/>
              <a:defRPr sz="750"/>
            </a:lvl4pPr>
            <a:lvl5pPr marL="1371512" indent="0">
              <a:buNone/>
              <a:defRPr sz="750"/>
            </a:lvl5pPr>
            <a:lvl6pPr marL="1714391" indent="0">
              <a:buNone/>
              <a:defRPr sz="750"/>
            </a:lvl6pPr>
            <a:lvl7pPr marL="2057269" indent="0">
              <a:buNone/>
              <a:defRPr sz="750"/>
            </a:lvl7pPr>
            <a:lvl8pPr marL="2400148" indent="0">
              <a:buNone/>
              <a:defRPr sz="750"/>
            </a:lvl8pPr>
            <a:lvl9pPr marL="274302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5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85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6"/>
            <a:ext cx="4629150" cy="487362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8" indent="0">
              <a:buNone/>
              <a:defRPr sz="2100"/>
            </a:lvl2pPr>
            <a:lvl3pPr marL="685757" indent="0">
              <a:buNone/>
              <a:defRPr sz="1800"/>
            </a:lvl3pPr>
            <a:lvl4pPr marL="1028635" indent="0">
              <a:buNone/>
              <a:defRPr sz="1499"/>
            </a:lvl4pPr>
            <a:lvl5pPr marL="1371512" indent="0">
              <a:buNone/>
              <a:defRPr sz="1499"/>
            </a:lvl5pPr>
            <a:lvl6pPr marL="1714391" indent="0">
              <a:buNone/>
              <a:defRPr sz="1499"/>
            </a:lvl6pPr>
            <a:lvl7pPr marL="2057269" indent="0">
              <a:buNone/>
              <a:defRPr sz="1499"/>
            </a:lvl7pPr>
            <a:lvl8pPr marL="2400148" indent="0">
              <a:buNone/>
              <a:defRPr sz="1499"/>
            </a:lvl8pPr>
            <a:lvl9pPr marL="2743026" indent="0">
              <a:buNone/>
              <a:defRPr sz="14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1"/>
            </a:lvl1pPr>
            <a:lvl2pPr marL="342878" indent="0">
              <a:buNone/>
              <a:defRPr sz="1050"/>
            </a:lvl2pPr>
            <a:lvl3pPr marL="685757" indent="0">
              <a:buNone/>
              <a:defRPr sz="900"/>
            </a:lvl3pPr>
            <a:lvl4pPr marL="1028635" indent="0">
              <a:buNone/>
              <a:defRPr sz="750"/>
            </a:lvl4pPr>
            <a:lvl5pPr marL="1371512" indent="0">
              <a:buNone/>
              <a:defRPr sz="750"/>
            </a:lvl5pPr>
            <a:lvl6pPr marL="1714391" indent="0">
              <a:buNone/>
              <a:defRPr sz="750"/>
            </a:lvl6pPr>
            <a:lvl7pPr marL="2057269" indent="0">
              <a:buNone/>
              <a:defRPr sz="750"/>
            </a:lvl7pPr>
            <a:lvl8pPr marL="2400148" indent="0">
              <a:buNone/>
              <a:defRPr sz="750"/>
            </a:lvl8pPr>
            <a:lvl9pPr marL="274302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8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99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83093472-97FD-854F-AC02-643B21850E27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0"/>
            <a:ext cx="3086099" cy="3651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49" y="6356350"/>
            <a:ext cx="2057400" cy="365124"/>
          </a:xfrm>
          <a:prstGeom prst="rect">
            <a:avLst/>
          </a:prstGeom>
        </p:spPr>
        <p:txBody>
          <a:bodyPr/>
          <a:lstStyle/>
          <a:p>
            <a:fld id="{1BCE1BD5-FDED-554C-9603-9BA6EA5E4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0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82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5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8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2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3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9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9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592D8-5790-4E69-84F2-1AA6AFEAA2A0}" type="datetimeFigureOut">
              <a:rPr lang="en-US" smtClean="0"/>
              <a:t>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5423B-6F2F-4CC6-840B-25A65CF5D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7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device&#10;&#10;Description automatically generated">
            <a:extLst>
              <a:ext uri="{FF2B5EF4-FFF2-40B4-BE49-F238E27FC236}">
                <a16:creationId xmlns:a16="http://schemas.microsoft.com/office/drawing/2014/main" id="{C2CC9953-36BE-B04B-A723-494E68F31DB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2557"/>
            <a:ext cx="9144000" cy="68528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1" cy="1325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68575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Helvetica" pitchFamily="2" charset="0"/>
          <a:ea typeface="+mj-ea"/>
          <a:cs typeface="+mj-cs"/>
        </a:defRPr>
      </a:lvl1pPr>
    </p:titleStyle>
    <p:bodyStyle>
      <a:lvl1pPr marL="171439" indent="-171439" algn="l" defTabSz="68575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Helvetica" pitchFamily="2" charset="0"/>
          <a:ea typeface="+mn-ea"/>
          <a:cs typeface="+mn-cs"/>
        </a:defRPr>
      </a:lvl1pPr>
      <a:lvl2pPr marL="514317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Helvetica" pitchFamily="2" charset="0"/>
          <a:ea typeface="+mn-ea"/>
          <a:cs typeface="+mn-cs"/>
        </a:defRPr>
      </a:lvl2pPr>
      <a:lvl3pPr marL="857195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9" kern="1200">
          <a:solidFill>
            <a:schemeClr val="bg1"/>
          </a:solidFill>
          <a:latin typeface="Helvetica" pitchFamily="2" charset="0"/>
          <a:ea typeface="+mn-ea"/>
          <a:cs typeface="+mn-cs"/>
        </a:defRPr>
      </a:lvl3pPr>
      <a:lvl4pPr marL="1200074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bg1"/>
          </a:solidFill>
          <a:latin typeface="Helvetica" pitchFamily="2" charset="0"/>
          <a:ea typeface="+mn-ea"/>
          <a:cs typeface="+mn-cs"/>
        </a:defRPr>
      </a:lvl4pPr>
      <a:lvl5pPr marL="1542952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bg1"/>
          </a:solidFill>
          <a:latin typeface="Helvetica" pitchFamily="2" charset="0"/>
          <a:ea typeface="+mn-ea"/>
          <a:cs typeface="+mn-cs"/>
        </a:defRPr>
      </a:lvl5pPr>
      <a:lvl6pPr marL="1885831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708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586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465" indent="-171439" algn="l" defTabSz="68575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757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5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2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391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269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148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026" algn="l" defTabSz="685757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279BBB-6AD3-1F48-B43F-31BF8EA0BE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Adaptación de Reuniones, Rituales y Entierros Religiosos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2323972-268C-4245-A7DD-85969706C8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6 de  mayo de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59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807D86-1964-49E5-8B47-51558FA98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52" y="69505"/>
            <a:ext cx="8167979" cy="21738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A88C-B8A1-4FF3-B81D-18EFAEAE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626" y="2931458"/>
            <a:ext cx="8546750" cy="317154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dirty="0"/>
              <a:t>Los </a:t>
            </a:r>
            <a:r>
              <a:rPr lang="en-US" sz="1900" b="1" dirty="0" err="1"/>
              <a:t>líderes</a:t>
            </a:r>
            <a:r>
              <a:rPr lang="en-US" sz="1900" b="1" dirty="0"/>
              <a:t> </a:t>
            </a:r>
            <a:r>
              <a:rPr lang="en-US" sz="1900" b="1" dirty="0" err="1"/>
              <a:t>religiosos</a:t>
            </a:r>
            <a:r>
              <a:rPr lang="en-US" sz="1900" b="1" dirty="0"/>
              <a:t>, las </a:t>
            </a:r>
            <a:r>
              <a:rPr lang="en-US" sz="1900" b="1" dirty="0" err="1"/>
              <a:t>organizaciones</a:t>
            </a:r>
            <a:r>
              <a:rPr lang="en-US" sz="1900" b="1" dirty="0"/>
              <a:t> </a:t>
            </a:r>
            <a:r>
              <a:rPr lang="en-US" sz="1900" b="1" dirty="0" err="1"/>
              <a:t>religiosas</a:t>
            </a:r>
            <a:r>
              <a:rPr lang="en-US" sz="1900" b="1" dirty="0"/>
              <a:t> y las </a:t>
            </a:r>
            <a:r>
              <a:rPr lang="en-US" sz="1900" b="1" dirty="0" err="1"/>
              <a:t>comunidades</a:t>
            </a:r>
            <a:r>
              <a:rPr lang="en-US" sz="1900" b="1" dirty="0"/>
              <a:t> </a:t>
            </a:r>
            <a:r>
              <a:rPr lang="en-US" sz="1900" b="1" dirty="0" err="1"/>
              <a:t>religiosas</a:t>
            </a:r>
            <a:r>
              <a:rPr lang="en-US" sz="1900" b="1" dirty="0"/>
              <a:t>:</a:t>
            </a:r>
            <a:endParaRPr lang="es-ES" sz="19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900" dirty="0"/>
              <a:t>pueden desempeñar un papel importante en </a:t>
            </a:r>
            <a:r>
              <a:rPr lang="es-ES" sz="1900" b="1" dirty="0"/>
              <a:t>salvar vidas y en reducir enfermedades </a:t>
            </a:r>
            <a:r>
              <a:rPr lang="es-ES" sz="1900" dirty="0"/>
              <a:t>relacionadas con COVID-19.1</a:t>
            </a:r>
            <a:r>
              <a:rPr lang="en-US" sz="19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900" dirty="0"/>
              <a:t>son una fuente principal de </a:t>
            </a:r>
            <a:r>
              <a:rPr lang="es-ES" sz="1900" b="1" dirty="0"/>
              <a:t>apoyo, comodidad, orientación y atención médica directa y servicio social </a:t>
            </a:r>
            <a:r>
              <a:rPr lang="es-ES" sz="1900" dirty="0"/>
              <a:t>para las comunidades a las que sirven</a:t>
            </a:r>
            <a:r>
              <a:rPr lang="en-US" sz="1900" dirty="0"/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900" dirty="0"/>
              <a:t>pueden </a:t>
            </a:r>
            <a:r>
              <a:rPr lang="es-ES" sz="1900" b="1" dirty="0"/>
              <a:t>compartir información de salud </a:t>
            </a:r>
            <a:r>
              <a:rPr lang="es-ES" sz="1900" dirty="0"/>
              <a:t>para proteger a sus propios miembros y comunidades más amplias, lo que puede que sea aceptado más probablemente que de otras fuentes</a:t>
            </a:r>
            <a:r>
              <a:rPr lang="en-US" sz="1900" dirty="0"/>
              <a:t>. </a:t>
            </a:r>
            <a:endParaRPr lang="es-ES" sz="19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900" dirty="0"/>
              <a:t>pueden proporcionar </a:t>
            </a:r>
            <a:r>
              <a:rPr lang="es-ES" sz="1900" b="1" dirty="0"/>
              <a:t>apoyo pastoral y espiritual </a:t>
            </a:r>
            <a:r>
              <a:rPr lang="es-ES" sz="1900" dirty="0"/>
              <a:t>durante emergencias de salud pública y otros desafíos de salud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900" dirty="0"/>
              <a:t>puede </a:t>
            </a:r>
            <a:r>
              <a:rPr lang="es-ES" sz="1900" b="1" dirty="0"/>
              <a:t>abogar por las necesidades de las poblaciones vulnerables</a:t>
            </a:r>
            <a:r>
              <a:rPr lang="es-ES" sz="1900" dirty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00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A88C-B8A1-4FF3-B81D-18EFAEAE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660" y="1301416"/>
            <a:ext cx="8111383" cy="49619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dirty="0"/>
              <a:t>Mantener la </a:t>
            </a:r>
            <a:r>
              <a:rPr lang="es-ES" sz="2200" b="1" dirty="0"/>
              <a:t>duración de la reunión al mínimo </a:t>
            </a:r>
            <a:r>
              <a:rPr lang="es-ES" sz="2200" dirty="0"/>
              <a:t>para limitar el contacto entre los participantes.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200" dirty="0"/>
              <a:t> </a:t>
            </a:r>
            <a:r>
              <a:rPr lang="es-ES" sz="2200" dirty="0"/>
              <a:t>Mantener </a:t>
            </a:r>
            <a:r>
              <a:rPr lang="es-ES" sz="2200" b="1" dirty="0"/>
              <a:t>al menos 1 m (3 pies) de distancia </a:t>
            </a:r>
            <a:r>
              <a:rPr lang="es-ES" sz="2200" dirty="0"/>
              <a:t>entre las personas en todo momento</a:t>
            </a:r>
            <a:endParaRPr lang="en-US" sz="22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b="1" dirty="0"/>
              <a:t>Prevenir el contacto </a:t>
            </a:r>
            <a:r>
              <a:rPr lang="es-ES" sz="2200" dirty="0"/>
              <a:t>entre las personas que asisten a los servicios religiosos.</a:t>
            </a:r>
            <a:endParaRPr lang="es-ES" sz="22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b="1" dirty="0"/>
              <a:t>Evitar tocar o besar objetos de devoción </a:t>
            </a:r>
            <a:r>
              <a:rPr lang="es-ES" sz="2200" dirty="0"/>
              <a:t>y de otro tipo que la comunidad está acostumbrada a manejar en comunidad.</a:t>
            </a:r>
            <a:endParaRPr lang="es-ES" sz="22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b="1" dirty="0"/>
              <a:t>Fomentar una higiene saludable </a:t>
            </a:r>
            <a:r>
              <a:rPr lang="es-ES" sz="2200" dirty="0"/>
              <a:t>entre los participantes en los servicios religiosos y otras actividades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dirty="0"/>
              <a:t>Con frecuencia </a:t>
            </a:r>
            <a:r>
              <a:rPr lang="es-ES" sz="2200" b="1" dirty="0"/>
              <a:t>limpiar los espacios de culto</a:t>
            </a:r>
            <a:r>
              <a:rPr lang="es-ES" sz="2200" dirty="0"/>
              <a:t>, los sitios y los edificios.</a:t>
            </a:r>
            <a:endParaRPr lang="en-US" sz="22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CDDE0D-F2D8-49B1-8B25-9CE440B13E4A}"/>
              </a:ext>
            </a:extLst>
          </p:cNvPr>
          <p:cNvSpPr/>
          <p:nvPr/>
        </p:nvSpPr>
        <p:spPr>
          <a:xfrm>
            <a:off x="1070931" y="126690"/>
            <a:ext cx="7039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es-ES" sz="3600" b="1" dirty="0">
                <a:latin typeface="+mj-lt"/>
                <a:ea typeface="+mj-ea"/>
                <a:cs typeface="+mj-cs"/>
              </a:rPr>
              <a:t>Reuniones seguras</a:t>
            </a:r>
          </a:p>
          <a:p>
            <a:pPr algn="ctr" defTabSz="914400">
              <a:spcBef>
                <a:spcPct val="0"/>
              </a:spcBef>
            </a:pPr>
            <a:r>
              <a:rPr lang="es-ES" sz="3600" b="1" dirty="0">
                <a:latin typeface="+mj-lt"/>
                <a:ea typeface="+mj-ea"/>
                <a:cs typeface="+mj-cs"/>
              </a:rPr>
              <a:t> (donde esté permitido)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260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A88C-B8A1-4FF3-B81D-18EFAEAE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6" y="1375461"/>
            <a:ext cx="9093896" cy="56007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b="1" dirty="0"/>
              <a:t>Usar tecnología para mantener la comunidad y continuar la adoración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dirty="0"/>
              <a:t>Grabar en video o audio los servicios y ceremonias de adoración y transmitirlos o publicarlos en redes sociales</a:t>
            </a:r>
            <a:r>
              <a:rPr lang="en-US" sz="1800" dirty="0"/>
              <a:t>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dirty="0"/>
              <a:t>Realizar visitas pastorales y de atención individual </a:t>
            </a:r>
            <a:r>
              <a:rPr lang="es-ES" sz="1800" b="1" dirty="0"/>
              <a:t>por teléfono o mediante redes sociales y plataformas de video chat</a:t>
            </a:r>
            <a:r>
              <a:rPr lang="es-ES" sz="18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dirty="0"/>
              <a:t>Usar una </a:t>
            </a:r>
            <a:r>
              <a:rPr lang="es-ES" sz="1800" b="1" dirty="0"/>
              <a:t>plataforma de reunión remota o virtual</a:t>
            </a:r>
            <a:r>
              <a:rPr lang="es-ES" sz="1800" dirty="0"/>
              <a:t>, o </a:t>
            </a:r>
            <a:r>
              <a:rPr lang="es-ES" sz="1800" b="1" dirty="0"/>
              <a:t>teleconferencia</a:t>
            </a:r>
            <a:r>
              <a:rPr lang="es-ES" sz="1800" dirty="0"/>
              <a:t> para reuniones u oración interactiva en grupos pequeños.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dirty="0"/>
              <a:t>Ampliar el uso de </a:t>
            </a:r>
            <a:r>
              <a:rPr lang="es-ES" sz="1800" b="1" dirty="0"/>
              <a:t>canales de televisión y radio</a:t>
            </a:r>
            <a:r>
              <a:rPr lang="en-US" sz="18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b="1" dirty="0"/>
              <a:t>Usar medios de baja tecnología para mantener prácticas basadas en la fe en la comunidad.</a:t>
            </a:r>
            <a:r>
              <a:rPr lang="en-US" sz="1800" b="1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b="1" dirty="0"/>
              <a:t>Llamadas telefónicas </a:t>
            </a:r>
            <a:r>
              <a:rPr lang="es-ES" sz="1800" dirty="0"/>
              <a:t>entre miembros de la comunidad de fe para la oración en pareja y el uso de </a:t>
            </a:r>
            <a:r>
              <a:rPr lang="es-ES" sz="1800" b="1" dirty="0"/>
              <a:t>servicios telefónicos de "chat".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b="1" dirty="0"/>
              <a:t>Comunicar en los momentos </a:t>
            </a:r>
            <a:r>
              <a:rPr lang="es-ES" sz="1800" dirty="0"/>
              <a:t>en los que su comunidad de fe puede observar la práctica religiosa de forma remota a la misma hora todos los días o semanas, a pesar de estar físicamente separados.</a:t>
            </a:r>
            <a:endParaRPr lang="es-ES" sz="1800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dirty="0"/>
              <a:t>Fomentar la observancia </a:t>
            </a:r>
            <a:r>
              <a:rPr lang="es-ES" sz="1800" b="1" dirty="0"/>
              <a:t>individual y doméstica de la oración </a:t>
            </a:r>
            <a:r>
              <a:rPr lang="es-ES" sz="1800" dirty="0"/>
              <a:t>y otras prácticas espirituales.</a:t>
            </a:r>
            <a:endParaRPr lang="es-ES" sz="1800" b="1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1800" b="1" dirty="0"/>
              <a:t>Compilar y hacer circular solicitudes de oraciones </a:t>
            </a:r>
            <a:r>
              <a:rPr lang="es-ES" sz="1800" dirty="0"/>
              <a:t>de la comunidad de fe para que todos los miembros las apoyen.</a:t>
            </a:r>
            <a:endParaRPr lang="en-US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CDDE0D-F2D8-49B1-8B25-9CE440B13E4A}"/>
              </a:ext>
            </a:extLst>
          </p:cNvPr>
          <p:cNvSpPr/>
          <p:nvPr/>
        </p:nvSpPr>
        <p:spPr>
          <a:xfrm>
            <a:off x="254576" y="128882"/>
            <a:ext cx="8646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spcBef>
                <a:spcPct val="0"/>
              </a:spcBef>
            </a:pPr>
            <a:r>
              <a:rPr lang="es-ES" sz="3600" b="1" dirty="0">
                <a:latin typeface="+mj-lt"/>
                <a:ea typeface="+mj-ea"/>
                <a:cs typeface="+mj-cs"/>
              </a:rPr>
              <a:t>Realizar actividades religiosas de forma remota / virtual (siempre que sea necesario)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1734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A88C-B8A1-4FF3-B81D-18EFAEAE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295400"/>
            <a:ext cx="8111383" cy="491490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2200" dirty="0"/>
              <a:t>Realizar ceremonias como </a:t>
            </a:r>
            <a:r>
              <a:rPr lang="es-ES" sz="2200" b="1" dirty="0"/>
              <a:t>bodas y funerales </a:t>
            </a:r>
            <a:r>
              <a:rPr lang="es-ES" sz="2200" dirty="0"/>
              <a:t>siguiendo las pautas para el distanciamiento físico como se menciona en las </a:t>
            </a:r>
            <a:r>
              <a:rPr lang="es-ES" sz="2200" b="1" i="1" dirty="0"/>
              <a:t>“Reuniones seguras” </a:t>
            </a:r>
            <a:r>
              <a:rPr lang="es-ES" sz="2200" dirty="0"/>
              <a:t>y observando los límites establecidos por las autoridades de salud pública nacionales o locales sobre el número de personas que pueden participar en tales reuniones.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2200" dirty="0"/>
              <a:t>Cuando no se pueden realizar reuniones en persona, las ceremonias aún pueden ser posibles con la </a:t>
            </a:r>
            <a:r>
              <a:rPr lang="es-ES" sz="2200" b="1" dirty="0"/>
              <a:t>asistencia solo de los miembros esenciales</a:t>
            </a:r>
            <a:r>
              <a:rPr lang="es-ES" sz="2200" dirty="0"/>
              <a:t> y un mayor número de invitados participando a distancia, siguiendo la transmisión en vivo o tecnologías de video.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2200" dirty="0"/>
              <a:t>Si / cuando las autoridades sanitarias emiten una guía que limita las oraciones en funerales en persona, </a:t>
            </a:r>
            <a:r>
              <a:rPr lang="es-ES" sz="2200" b="1" dirty="0"/>
              <a:t>los familiares y amigos pueden ofrecerlas </a:t>
            </a:r>
            <a:r>
              <a:rPr lang="es-ES" sz="2200" b="1" i="1" dirty="0"/>
              <a:t>in </a:t>
            </a:r>
            <a:r>
              <a:rPr lang="es-ES" sz="2200" b="1" i="1" dirty="0" err="1"/>
              <a:t>absentia</a:t>
            </a:r>
            <a:endParaRPr lang="en-US" sz="2200" b="1" i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CDDE0D-F2D8-49B1-8B25-9CE440B13E4A}"/>
              </a:ext>
            </a:extLst>
          </p:cNvPr>
          <p:cNvSpPr/>
          <p:nvPr/>
        </p:nvSpPr>
        <p:spPr>
          <a:xfrm>
            <a:off x="242050" y="135145"/>
            <a:ext cx="8646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+mj-lt"/>
                <a:ea typeface="+mj-ea"/>
                <a:cs typeface="+mj-cs"/>
              </a:rPr>
              <a:t>Ceremonias</a:t>
            </a:r>
            <a:r>
              <a:rPr lang="en-US" sz="3600" b="1" dirty="0"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>
                <a:latin typeface="+mj-lt"/>
                <a:ea typeface="+mj-ea"/>
                <a:cs typeface="+mj-cs"/>
              </a:rPr>
              <a:t>seguras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7322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A88C-B8A1-4FF3-B81D-18EFAEAE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17" y="1173006"/>
            <a:ext cx="9056594" cy="55498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/>
              <a:t>Cuando sea aceptable o apropiado de acuerdo con las tradiciones religiosas respectivas, se debe </a:t>
            </a:r>
            <a:r>
              <a:rPr lang="es-ES" sz="2000" b="1" dirty="0"/>
              <a:t>permitir el embalsamamiento, el entierro y la cremación </a:t>
            </a:r>
            <a:r>
              <a:rPr lang="es-ES" sz="2000" dirty="0"/>
              <a:t>de los restos de personas que han muerto por COVID-19.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000" dirty="0"/>
              <a:t>Los líderes religiosos y las comunidades religiosas locales pueden trabajar con las familias para </a:t>
            </a:r>
            <a:r>
              <a:rPr lang="es-ES" sz="2000" b="1" dirty="0"/>
              <a:t>integrar las prácticas religiosas </a:t>
            </a:r>
            <a:r>
              <a:rPr lang="es-ES" sz="2000" dirty="0"/>
              <a:t>y culturales apropiadas con mediadas de entierro y funeral que </a:t>
            </a:r>
            <a:r>
              <a:rPr lang="es-ES" sz="2000" b="1" u="sng" dirty="0"/>
              <a:t>reduzcan las posibilidades de infección</a:t>
            </a:r>
            <a:r>
              <a:rPr lang="en-US" sz="2000" dirty="0"/>
              <a:t>. Por </a:t>
            </a:r>
            <a:r>
              <a:rPr lang="en-US" sz="2000" dirty="0" err="1"/>
              <a:t>ejemplo</a:t>
            </a:r>
            <a:r>
              <a:rPr lang="en-US" sz="2000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/>
              <a:t>Si lavar el cuerpo o envolverlo son parte de las tradiciones religiosas, se necesitarán modificaciones para proteger a las personas</a:t>
            </a:r>
            <a:r>
              <a:rPr lang="en-US" sz="1800" dirty="0"/>
              <a:t>: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/>
              <a:t>– </a:t>
            </a:r>
            <a:r>
              <a:rPr lang="es-ES" sz="1600" dirty="0"/>
              <a:t>Como mínimo, las personas que realizan estas actividades deben </a:t>
            </a:r>
            <a:r>
              <a:rPr lang="es-ES" sz="1600" b="1" dirty="0"/>
              <a:t>usar guantes desechables</a:t>
            </a:r>
            <a:r>
              <a:rPr lang="en-US" sz="1600" dirty="0"/>
              <a:t>.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/>
              <a:t>– </a:t>
            </a:r>
            <a:r>
              <a:rPr lang="es-ES" sz="1600" dirty="0"/>
              <a:t>Si es posible salpicarse de fluidos corporales, se puede requerir equipo de protección personal adicional para aquellos que participan en el ritual (como </a:t>
            </a:r>
            <a:r>
              <a:rPr lang="es-ES" sz="1600" b="1" dirty="0"/>
              <a:t>batas desechables, protectores faciales o gafas y máscaras médicas)</a:t>
            </a:r>
            <a:r>
              <a:rPr lang="es-ES" sz="1600" dirty="0"/>
              <a:t>.</a:t>
            </a:r>
            <a:endParaRPr lang="es-ES" sz="18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/>
              <a:t>Si la familia del fallecido desea ver el cuerpo se les puede permitir hacerlo de acuerdo con la </a:t>
            </a:r>
            <a:r>
              <a:rPr lang="es-ES" sz="1800" b="1" dirty="0"/>
              <a:t>restricción de distancia física local, sin tocar ni besar el cuerpo y con un lavado minucioso de manos antes y después de verlo.</a:t>
            </a:r>
            <a:endParaRPr lang="es-ES" sz="1800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1800" dirty="0"/>
              <a:t>A medida que se adoptan las modificaciones a los ritos funerarios y de enterramiento, se debe prestar especial atención para </a:t>
            </a:r>
            <a:r>
              <a:rPr lang="es-ES" sz="1800" b="1" dirty="0"/>
              <a:t>proteger a los niños y los adultos mayores</a:t>
            </a:r>
            <a:r>
              <a:rPr lang="es-ES" sz="1800" dirty="0"/>
              <a:t>.</a:t>
            </a:r>
            <a:endParaRPr lang="en-US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ECDDE0D-F2D8-49B1-8B25-9CE440B13E4A}"/>
              </a:ext>
            </a:extLst>
          </p:cNvPr>
          <p:cNvSpPr/>
          <p:nvPr/>
        </p:nvSpPr>
        <p:spPr>
          <a:xfrm>
            <a:off x="242050" y="135145"/>
            <a:ext cx="8646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+mj-lt"/>
                <a:ea typeface="+mj-ea"/>
                <a:cs typeface="+mj-cs"/>
              </a:rPr>
              <a:t>Prácticas</a:t>
            </a:r>
            <a:r>
              <a:rPr lang="en-US" sz="3600" b="1" dirty="0"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>
                <a:latin typeface="+mj-lt"/>
                <a:ea typeface="+mj-ea"/>
                <a:cs typeface="+mj-cs"/>
              </a:rPr>
              <a:t>seguras</a:t>
            </a:r>
            <a:r>
              <a:rPr lang="en-US" sz="3600" b="1" dirty="0"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latin typeface="+mj-lt"/>
                <a:ea typeface="+mj-ea"/>
                <a:cs typeface="+mj-cs"/>
              </a:rPr>
              <a:t>entierro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1256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CDDE0D-F2D8-49B1-8B25-9CE440B13E4A}"/>
              </a:ext>
            </a:extLst>
          </p:cNvPr>
          <p:cNvSpPr/>
          <p:nvPr/>
        </p:nvSpPr>
        <p:spPr>
          <a:xfrm>
            <a:off x="242050" y="135145"/>
            <a:ext cx="8646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+mj-lt"/>
                <a:ea typeface="+mj-ea"/>
                <a:cs typeface="+mj-cs"/>
              </a:rPr>
              <a:t>Manejo</a:t>
            </a:r>
            <a:r>
              <a:rPr lang="en-US" sz="3600" b="1" dirty="0">
                <a:latin typeface="+mj-lt"/>
                <a:ea typeface="+mj-ea"/>
                <a:cs typeface="+mj-cs"/>
              </a:rPr>
              <a:t> de </a:t>
            </a:r>
            <a:r>
              <a:rPr lang="en-US" sz="3600" b="1" dirty="0" err="1">
                <a:latin typeface="+mj-lt"/>
                <a:ea typeface="+mj-ea"/>
                <a:cs typeface="+mj-cs"/>
              </a:rPr>
              <a:t>cadáveres</a:t>
            </a:r>
            <a:endParaRPr lang="en-US" sz="36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BCBB64-2F8D-48BB-AA95-374B31E6F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997" y="2260196"/>
            <a:ext cx="7644136" cy="273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42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B93E1-845F-47D5-BE83-0F07C122F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El presente documento contiene recomendaciones de salud pública relativas a las prácticas sociales y religiosas durante el Ramadán, que pueden aplicarse en diferentes contextos nacionales.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7AB243-89BD-407C-A7E9-76DC7E74D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022" y="532845"/>
            <a:ext cx="7403937" cy="163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9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23D95752E8944FB5B4F48135846DA9" ma:contentTypeVersion="12" ma:contentTypeDescription="Create a new document." ma:contentTypeScope="" ma:versionID="0d876d1f8e62441dd93b902b13acd608">
  <xsd:schema xmlns:xsd="http://www.w3.org/2001/XMLSchema" xmlns:xs="http://www.w3.org/2001/XMLSchema" xmlns:p="http://schemas.microsoft.com/office/2006/metadata/properties" xmlns:ns3="cb5cefe6-070b-4134-9b39-bbf641267a77" xmlns:ns4="7e3e3f3e-f6c9-4912-bb7e-1525e7709c85" targetNamespace="http://schemas.microsoft.com/office/2006/metadata/properties" ma:root="true" ma:fieldsID="a71a98b61517cb92ef62f696a99f01cd" ns3:_="" ns4:_="">
    <xsd:import namespace="cb5cefe6-070b-4134-9b39-bbf641267a77"/>
    <xsd:import namespace="7e3e3f3e-f6c9-4912-bb7e-1525e7709c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cefe6-070b-4134-9b39-bbf641267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3e3f3e-f6c9-4912-bb7e-1525e7709c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7FCAAA-E701-405B-9DCD-E4A8FF5FA5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FF62C2-A898-42F9-A806-40116998DD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5cefe6-070b-4134-9b39-bbf641267a77"/>
    <ds:schemaRef ds:uri="7e3e3f3e-f6c9-4912-bb7e-1525e7709c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6141FF-CCEB-470A-BEF7-F5195BE2EDFD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7e3e3f3e-f6c9-4912-bb7e-1525e7709c85"/>
    <ds:schemaRef ds:uri="cb5cefe6-070b-4134-9b39-bbf641267a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</TotalTime>
  <Words>798</Words>
  <Application>Microsoft Macintosh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2_Office Theme</vt:lpstr>
      <vt:lpstr>Adaptación de Reuniones, Rituales y Entierros Religiosos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Taxonomy of Non-Pharmaceutical Interventions</dc:title>
  <dc:creator>Andraghetti, Dr. Roberta (WDC)</dc:creator>
  <cp:lastModifiedBy>Johanne Kjærsgaard</cp:lastModifiedBy>
  <cp:revision>67</cp:revision>
  <dcterms:created xsi:type="dcterms:W3CDTF">2020-03-31T00:43:26Z</dcterms:created>
  <dcterms:modified xsi:type="dcterms:W3CDTF">2020-06-11T14:42:04Z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0x0101006C23D95752E8944FB5B4F48135846DA9</vt:lpwstr>
  </property>
</Properties>
</file>