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7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06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C8DEA-1E18-254A-9A89-7CBAE9CFDE9E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05704-C72D-C042-8B2D-EAF0ECA2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 paper provided as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51715E-058C-9B47-9BD5-E23E53E8F1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8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3C18D-FF50-A6BD-E159-D7BBCA4BF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F39BF-237D-2CE3-1B66-EF37A08C9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31165-7190-ACA6-3792-383B1E11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110F-8971-1D1B-95AE-9F904930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03FAE-451F-B4C7-5E42-E0F4926E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7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949F0-58D2-82E3-DEF5-487EB3B7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8146D-3753-B76E-E712-99523518B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4AFD7-31E4-1D8F-23E5-8101809D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5F77E-1E12-C3BF-F24A-7A27835C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6258D-4840-0A56-215E-39118B01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873B63-D8B1-50A1-3FED-415B21D3C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7D9CD-F3E8-B0CA-37D6-52B6A2520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39590-53F9-8494-1D03-81F00BB9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A33DD-62A5-FF7E-92F3-374E5A59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80DC3-A968-78D4-6290-A5B426BD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6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4F5F-A79D-0A36-FF08-A1CEF2610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5F25-63C9-2F50-A61A-20F3D8B5A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C5185-D13F-F35E-2AD4-B2E4F5F7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B412F-DB5F-BFA4-7D4C-7610B4D76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68D7C-0ED0-9E07-EED9-A35D3D979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8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EEC4-F789-EBC1-BDA2-9F21D8FA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D301D-F758-501A-E1D3-AE50C02B7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51642-77E9-983B-46AB-0D5CDB85A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C95AC-85E4-93C4-18FB-C91183A1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6A9A0-5782-C2F2-144B-640E7E3A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2220E-AFE6-8DFA-39BF-73579DDB4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8B8ED-E82A-E77B-E3F6-B7A0221DA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7D3AF-6557-0FF5-8260-7E9E1772E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7445C-35F5-CFF6-5BA2-6639DCD7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8A984-5395-2F08-4F25-9D1EDD75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1E245-4B13-61C9-AFA9-16140C53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5BC9-8374-3EAB-2170-D83F6EC37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77AA0-9F56-89AF-2F4C-271A3C516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4BC07-4792-B930-1E1F-2AA1921B4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0A615-9822-8D3E-17C5-61A73EF4E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B6647-E1A4-F958-3A7F-8EB41787C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1C8809-D5B8-A6D5-F13B-77BDCE32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77D9D-7E7B-AC85-E09F-FFB613C3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969E6-5ECC-6887-AC06-B3CB7A43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6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72B8A-3D0B-B29E-26AC-461D2235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FEF818-84D4-4207-E19D-78C60BC9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CA384-3DA4-7D90-2560-5C7E7609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4D849-FC04-553A-07E8-BCB5B5DE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3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E4765-A12E-D137-65A1-B09FA4160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695DB-8445-60D4-88DD-F6121FCF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DA979-6EF8-76A9-5E2F-A5A2996E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30D56-6D98-0351-0723-A4217EE3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7DBA6-08C5-0607-6FAA-3AC110A1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3CEC9-4C1C-9E57-569C-56B75958D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F9048-0304-6EC9-C2B7-EE8202C3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8A494-D4A3-4F52-34F5-15A11F57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374EB-617F-74CA-12DB-F8A9C605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9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9140-FA12-5346-DD1E-3EB228DA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BAE953-486C-761D-BFB7-41A435A86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78401-8AA4-B495-54CF-232784F6E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24A70-21CC-12B0-BBF9-14122DEA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CEB04-A5BC-73AA-58FD-A014B247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BCEA0-85B5-E33E-E8FF-52858130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8DF1E-6A90-3C10-D499-F71D65FE5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D3329-6197-0ACB-A776-F1B193EC2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6BA28-4275-AC8F-23EB-3D5AB02BA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82E3-AFA4-E940-9CE1-01118EB66546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83D82-17F5-71A9-C97B-884A334A1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B4890-3E21-B7AB-3E5F-CC11ACFB1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A6AB-BDCB-C641-A174-CA6D19C5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0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C8F1-6BD7-8F32-9A56-03598E9EA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Faith Engagement</a:t>
            </a:r>
          </a:p>
        </p:txBody>
      </p:sp>
      <p:pic>
        <p:nvPicPr>
          <p:cNvPr id="4" name="Google Shape;55;p13">
            <a:extLst>
              <a:ext uri="{FF2B5EF4-FFF2-40B4-BE49-F238E27FC236}">
                <a16:creationId xmlns:a16="http://schemas.microsoft.com/office/drawing/2014/main" id="{DC82B3ED-D352-F221-9B1E-127AEC79FAB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40394" y="3969836"/>
            <a:ext cx="4581524" cy="14526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28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FA253-0B88-2942-4E6A-438A05EC1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8C4B7FA-2C1A-EF57-0436-F4110F5D7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541527"/>
              </p:ext>
            </p:extLst>
          </p:nvPr>
        </p:nvGraphicFramePr>
        <p:xfrm>
          <a:off x="219919" y="28643"/>
          <a:ext cx="11852476" cy="66567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52476">
                  <a:extLst>
                    <a:ext uri="{9D8B030D-6E8A-4147-A177-3AD203B41FA5}">
                      <a16:colId xmlns:a16="http://schemas.microsoft.com/office/drawing/2014/main" val="1959801222"/>
                    </a:ext>
                  </a:extLst>
                </a:gridCol>
              </a:tblGrid>
              <a:tr h="51564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Principles of Faith Engagement FPCC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330700"/>
                  </a:ext>
                </a:extLst>
              </a:tr>
              <a:tr h="591477">
                <a:tc>
                  <a:txBody>
                    <a:bodyPr/>
                    <a:lstStyle/>
                    <a:p>
                      <a:r>
                        <a:rPr lang="en-US" sz="2400" b="1" dirty="0"/>
                        <a:t>1.  Understand and value the transformational power of faith. </a:t>
                      </a:r>
                      <a:r>
                        <a:rPr lang="en-US" sz="2400" b="1" i="0" u="none" strike="noStrike" cap="none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Cross-cutting all sectors.  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679124"/>
                  </a:ext>
                </a:extLst>
              </a:tr>
              <a:tr h="864914">
                <a:tc>
                  <a:txBody>
                    <a:bodyPr/>
                    <a:lstStyle/>
                    <a:p>
                      <a:r>
                        <a:rPr lang="en-US" sz="2400" b="1" dirty="0"/>
                        <a:t>2. Have confidence in community solutions.  Adopt a respectful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reciprocal learning approach leading to mutual understanding</a:t>
                      </a:r>
                      <a:r>
                        <a:rPr lang="en-US" sz="2400" b="1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655948"/>
                  </a:ext>
                </a:extLst>
              </a:tr>
              <a:tr h="513320">
                <a:tc>
                  <a:txBody>
                    <a:bodyPr/>
                    <a:lstStyle/>
                    <a:p>
                      <a:r>
                        <a:rPr lang="en-US" sz="2400" b="1" dirty="0"/>
                        <a:t>3.  Be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mindful of power inequalities and inclusive </a:t>
                      </a:r>
                      <a:r>
                        <a:rPr lang="en-US" sz="2400" b="1" dirty="0"/>
                        <a:t>of marginalized groups (</a:t>
                      </a:r>
                      <a:r>
                        <a:rPr lang="en-US" sz="2400" b="1" dirty="0" err="1"/>
                        <a:t>e.g.women</a:t>
                      </a:r>
                      <a:r>
                        <a:rPr lang="en-US" sz="2400" b="1" dirty="0"/>
                        <a:t>, youth traditional leaders).  Diverse engagement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930322"/>
                  </a:ext>
                </a:extLst>
              </a:tr>
              <a:tr h="341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4.  Adopt participative planning processes valuing heart mind dialogue and systems strengthening.</a:t>
                      </a:r>
                      <a:r>
                        <a:rPr lang="en-US" sz="2400" b="1" i="0" u="none" strike="noStrike" cap="none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r>
                        <a:rPr lang="en-US" sz="2400" b="1" i="0" u="none" strike="noStrike" cap="none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Principles of </a:t>
                      </a:r>
                      <a:r>
                        <a:rPr lang="en-US" sz="2400" b="1" i="0" u="none" strike="noStrike" cap="none" dirty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co-creation and non-instrumentalization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937508"/>
                  </a:ext>
                </a:extLst>
              </a:tr>
              <a:tr h="576609">
                <a:tc>
                  <a:txBody>
                    <a:bodyPr/>
                    <a:lstStyle/>
                    <a:p>
                      <a:r>
                        <a:rPr lang="en-US" sz="2400" b="1" dirty="0"/>
                        <a:t>5.  Identify and discuss challenges and difficult areas.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8653"/>
                  </a:ext>
                </a:extLst>
              </a:tr>
              <a:tr h="864914">
                <a:tc>
                  <a:txBody>
                    <a:bodyPr/>
                    <a:lstStyle/>
                    <a:p>
                      <a:r>
                        <a:rPr lang="en-US" sz="2400" b="1" dirty="0"/>
                        <a:t>6.  Commit to </a:t>
                      </a:r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evidence-based decision-making</a:t>
                      </a:r>
                      <a:r>
                        <a:rPr lang="en-US" sz="2400" b="1" dirty="0"/>
                        <a:t>, ongoing evaluation and learning and to b</a:t>
                      </a:r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eing informed by the outcomes</a:t>
                      </a:r>
                      <a:r>
                        <a:rPr lang="en-US" sz="24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516861"/>
                  </a:ext>
                </a:extLst>
              </a:tr>
              <a:tr h="8649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7.  Explore and document new enabling and facilitation roles. </a:t>
                      </a:r>
                      <a:r>
                        <a:rPr lang="en-US" sz="2400" b="1" i="0" u="none" strike="noStrike" cap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Sustained </a:t>
                      </a:r>
                      <a:r>
                        <a:rPr lang="en-US" sz="2400" b="1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&amp; at scale via </a:t>
                      </a:r>
                      <a:r>
                        <a:rPr lang="en-US" sz="2400" b="1" i="0" u="none" strike="noStrike" cap="none" dirty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partnerships and national coordinating mechanisms</a:t>
                      </a:r>
                      <a:r>
                        <a:rPr lang="en-US" sz="2400" b="1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; Systematic integration at UNICEF COs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052405"/>
                  </a:ext>
                </a:extLst>
              </a:tr>
              <a:tr h="729845">
                <a:tc>
                  <a:txBody>
                    <a:bodyPr/>
                    <a:lstStyle/>
                    <a:p>
                      <a:r>
                        <a:rPr lang="en-US" sz="2400" b="1" dirty="0"/>
                        <a:t>8.  Work with Local Faith Actors to build and amplify their </a:t>
                      </a:r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capacity for advocacy</a:t>
                      </a:r>
                      <a:r>
                        <a:rPr lang="en-US" sz="24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199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95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8FED-65FF-BBAD-2A5B-063844B4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3" y="365125"/>
            <a:ext cx="10949651" cy="1325563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Principles Group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4DCD-6305-73CD-E250-CD8EDA2D2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90000"/>
              </a:lnSpc>
            </a:pPr>
            <a:r>
              <a:rPr lang="en-US" dirty="0"/>
              <a:t>Each flip chart has written on it one of the 8 principles.</a:t>
            </a:r>
          </a:p>
          <a:p>
            <a:pPr>
              <a:lnSpc>
                <a:spcPct val="190000"/>
              </a:lnSpc>
            </a:pPr>
            <a:r>
              <a:rPr lang="en-US" dirty="0"/>
              <a:t>Each person goes to one of the groups to discuss: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Why did you choose this principle? What needs to be considered to live into this principle?</a:t>
            </a:r>
          </a:p>
          <a:p>
            <a:pPr>
              <a:lnSpc>
                <a:spcPct val="190000"/>
              </a:lnSpc>
            </a:pPr>
            <a:r>
              <a:rPr lang="en-US" i="1" dirty="0"/>
              <a:t>Write key points on cards and post on Flip Chart.</a:t>
            </a:r>
          </a:p>
          <a:p>
            <a:pPr>
              <a:lnSpc>
                <a:spcPct val="190000"/>
              </a:lnSpc>
            </a:pPr>
            <a:r>
              <a:rPr lang="en-US" dirty="0"/>
              <a:t>Select one person who will share key points in plenary. </a:t>
            </a:r>
          </a:p>
        </p:txBody>
      </p:sp>
    </p:spTree>
    <p:extLst>
      <p:ext uri="{BB962C8B-B14F-4D97-AF65-F5344CB8AC3E}">
        <p14:creationId xmlns:p14="http://schemas.microsoft.com/office/powerpoint/2010/main" val="8170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235</Words>
  <Application>Microsoft Macintosh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is Faith Engagement</vt:lpstr>
      <vt:lpstr>_</vt:lpstr>
      <vt:lpstr>Principles Group Task: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Faith Engagement</dc:title>
  <dc:creator>kirstenlmuth@jliflc.com</dc:creator>
  <cp:lastModifiedBy>kirstenlmuth@jliflc.com</cp:lastModifiedBy>
  <cp:revision>2</cp:revision>
  <dcterms:created xsi:type="dcterms:W3CDTF">2022-05-08T03:30:37Z</dcterms:created>
  <dcterms:modified xsi:type="dcterms:W3CDTF">2022-05-08T16:24:41Z</dcterms:modified>
</cp:coreProperties>
</file>