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2" r:id="rId4"/>
    <p:sldId id="259" r:id="rId5"/>
    <p:sldId id="260" r:id="rId6"/>
    <p:sldId id="264" r:id="rId7"/>
  </p:sldIdLst>
  <p:sldSz cx="12192000" cy="6858000"/>
  <p:notesSz cx="6858000" cy="9144000"/>
  <p:defaultTextStyle>
    <a:defPPr>
      <a:defRPr lang="en-L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5940"/>
  </p:normalViewPr>
  <p:slideViewPr>
    <p:cSldViewPr snapToGrid="0" snapToObjects="1">
      <p:cViewPr varScale="1">
        <p:scale>
          <a:sx n="58" d="100"/>
          <a:sy n="58" d="100"/>
        </p:scale>
        <p:origin x="80" y="2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A9596-627E-4E51-C330-4CA44B6032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32E61B-4536-7DA7-278A-CFF503BCCE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7FC5A5-586B-5157-8D52-12A4D36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CBCF2B-BA2A-16A1-EAC9-DE3B55CCF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227C26-2259-197C-0147-60F37A696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2572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49-115D-0314-489B-4CE75A9971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BAE07F-3EE3-F2CF-5FD6-3C228C7051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91D045-439B-F1CC-3F58-1DFD88137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36EE8D-E58F-3A7A-4AE6-92D7A15E34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44918-89DB-8AF6-A161-8BCC87469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7148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237103-65A6-B2EF-8E1D-CA84E596B4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9EB8D3-DEC7-66C5-1B68-99103085C5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FC1F5-C348-0627-98D6-80D55C12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E07A9E-7955-2F66-0838-2DFFE8978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A97B1D-DF40-D3BB-792D-D33BE97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0814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918D-F725-3D78-11B7-7E7950349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614C75-3DF7-FB1F-32ED-041DFA29D9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54820-CFC8-2A06-7313-0217FE48D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7C7F7C-F940-3D8B-8EF4-3C83AADC7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744F2-29AE-F0A5-26CD-B11C7C8BD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625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84F85-827A-7BF1-0647-DB24C9C03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36C68-2B53-703E-A6CC-571DF2D40D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B693F-12BC-03D1-FE11-32B3EBA2A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B7662-C799-226A-4918-65FECB4A6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1F2571-D9FC-E552-9867-FA6EB7702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03912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7D91D-DA47-D996-E222-DDF083370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1FE308-EA4C-AC57-C943-EFA1840239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38E0DD-6388-AF15-4480-A762C9B45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B075B0-6A3D-A0CB-860C-4400149ED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4376F3-5B60-DC7D-1A01-0694846B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82E5ED-58A6-00B3-0B5E-840EAC6E6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6302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CF442-A475-ECC2-4652-7C72E59D2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F8EFE-1B77-42AA-6725-627C50E3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E25713-8A03-3C77-666C-F2431E3A0D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5D7E3E-EC6A-F418-BBFB-0B3DD000AA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1BD5D9-157D-DA4C-EBB9-A426D209D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4F79B7-6757-160F-C1A8-C727DE5EF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0EC3A3-675D-FE89-9CCC-1CFC7E0E6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661403A-386D-4E03-4DA4-51B237A07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833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43052C-2DDF-26F0-9D52-0FA5F123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CE900-51F5-5A14-87AD-AA01C0AEC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3428D9-B4ED-D7A9-D05D-03435BD93C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88DB35-362D-62C3-7FB3-8FCB98685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83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C575C9-9471-90DD-8BBE-492E824C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20FF3B-9D34-03E2-E1B6-0604951A9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066278-AF51-629F-E3B7-CF1B1F4EC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F2A95-5748-3549-0BA4-263B9AC699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58A59A-75A2-AA59-41A5-1708F50BD8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5649B7-369C-3020-7B35-8749E86120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0BF34B-3F02-EE5B-B057-C3679CC444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632E34-BFAE-124C-5B19-183C8EC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2320E-54E6-0E5E-45FC-BA9961FCE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15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A8727-C1A3-B672-D289-3A5814E177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A905E46-31E1-802F-C63B-2262AA5B8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8524C3-B52E-4036-BF85-B984208F1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76D25-DF6D-B532-0473-3EE2F7EB1C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FB2709-8098-28C2-112A-DBDE0B767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220A7E-D1CC-AC8A-8F5B-D992BD49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7633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6142F4-0E54-7F7B-D051-843A00657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C61C4-4D46-2AEE-D283-89445DE4A7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9B3FAF-CACF-8E52-9F6B-54B19B0A20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6552F-5D48-514B-9379-3371EE8635A2}" type="datetimeFigureOut">
              <a:rPr lang="en-GB" smtClean="0"/>
              <a:t>09/05/2022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DE02A-1378-AF19-AF78-1FCE6518D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DE56E-9F8E-0DEF-EA18-DF32CB8A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9BBCD-8AAC-C146-8CFC-8D75E0068E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665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B916B-0196-430E-3186-A9D0953CEF4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AFGHANISTAN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B2C8FD1D-08AD-F3CF-C0E9-39EBBA0D74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Group Work Session</a:t>
            </a:r>
          </a:p>
          <a:p>
            <a:r>
              <a:rPr lang="en-GB" dirty="0"/>
              <a:t>FPCC Regional Faith Engagement Forum</a:t>
            </a:r>
          </a:p>
          <a:p>
            <a:endParaRPr lang="en-GB" dirty="0"/>
          </a:p>
          <a:p>
            <a:r>
              <a:rPr lang="en-GB" dirty="0"/>
              <a:t>9 May 2022</a:t>
            </a:r>
          </a:p>
        </p:txBody>
      </p:sp>
    </p:spTree>
    <p:extLst>
      <p:ext uri="{BB962C8B-B14F-4D97-AF65-F5344CB8AC3E}">
        <p14:creationId xmlns:p14="http://schemas.microsoft.com/office/powerpoint/2010/main" val="40282080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dirty="0"/>
              <a:t>1. Who are the </a:t>
            </a:r>
            <a:r>
              <a:rPr lang="en-GB" b="1" dirty="0"/>
              <a:t>main stakeholders</a:t>
            </a:r>
            <a:r>
              <a:rPr lang="en-GB" dirty="0"/>
              <a:t> for FPCC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7618258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Religious Affairs (Haj and Religious Affair)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 (leader)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Ministry of Justice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Education Ministry (Department of Madrasa)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 Ulama Council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Union Council of </a:t>
                      </a:r>
                      <a:r>
                        <a:rPr lang="en-GB" dirty="0" err="1"/>
                        <a:t>Shiah</a:t>
                      </a:r>
                      <a:r>
                        <a:rPr lang="en-GB" dirty="0"/>
                        <a:t> and </a:t>
                      </a:r>
                      <a:r>
                        <a:rPr lang="en-GB" dirty="0" err="1"/>
                        <a:t>Soni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Ulaman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 err="1"/>
                        <a:t>Jamiat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Islah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Private Madras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Orphan House foundation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National/Sub national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0969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A5A0E-ED14-44EA-2712-FB80D6ADA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76639"/>
            <a:ext cx="10515600" cy="928416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1. Who are the </a:t>
            </a:r>
            <a:r>
              <a:rPr lang="en-GB" sz="4000" b="1" dirty="0"/>
              <a:t>main stakeholders</a:t>
            </a:r>
            <a:r>
              <a:rPr lang="en-GB" sz="4000" dirty="0"/>
              <a:t> for FPCC (contd.)</a:t>
            </a:r>
            <a:br>
              <a:rPr lang="en-GB" dirty="0"/>
            </a:br>
            <a:r>
              <a:rPr lang="en-GB" sz="2200" dirty="0"/>
              <a:t>Government agencies, International agencies including UN, Religious leaders, Faith actors, Faith based organisations, others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BE4288A-1615-AE8C-A60C-AC9AB40F7EE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8827659"/>
              </p:ext>
            </p:extLst>
          </p:nvPr>
        </p:nvGraphicFramePr>
        <p:xfrm>
          <a:off x="838200" y="1658357"/>
          <a:ext cx="10515600" cy="45305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657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3849029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Name of institutions/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At which level do they engage </a:t>
                      </a:r>
                    </a:p>
                    <a:p>
                      <a:r>
                        <a:rPr lang="en-GB" b="1" dirty="0"/>
                        <a:t>(national, sub-national, grassroots)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Community based influential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Grassroot level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NGOs ( UNICEF 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26245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171786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75264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92358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5460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35B3BD-FF7B-E53E-FA10-631722E17C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002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16279"/>
            <a:ext cx="10515600" cy="783760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National level</a:t>
            </a:r>
            <a:r>
              <a:rPr lang="en-LK" dirty="0"/>
              <a:t> – please identify some key persons or institutions who can be contacted for this exercise. 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9AE5CDC5-A575-73C5-7563-6BD122DBD8C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5518627"/>
              </p:ext>
            </p:extLst>
          </p:nvPr>
        </p:nvGraphicFramePr>
        <p:xfrm>
          <a:off x="851210" y="329073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Union of Shia and </a:t>
                      </a:r>
                      <a:r>
                        <a:rPr lang="en-GB" dirty="0" err="1"/>
                        <a:t>Soni</a:t>
                      </a:r>
                      <a:r>
                        <a:rPr lang="en-GB" dirty="0"/>
                        <a:t> Ulama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Union of private sector Madras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r>
                        <a:rPr lang="en-GB" dirty="0"/>
                        <a:t>Union of religious parties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21784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F814E1-C823-C84D-48AC-91165E5DEE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674"/>
            <a:ext cx="10515600" cy="560736"/>
          </a:xfrm>
        </p:spPr>
        <p:txBody>
          <a:bodyPr>
            <a:normAutofit/>
          </a:bodyPr>
          <a:lstStyle/>
          <a:p>
            <a:pPr marL="571500" lvl="1" indent="-342900">
              <a:buFont typeface="Wingdings" pitchFamily="2" charset="2"/>
              <a:buChar char="Ø"/>
            </a:pPr>
            <a:r>
              <a:rPr lang="en-LK" b="1" dirty="0"/>
              <a:t>At sub-national levels</a:t>
            </a:r>
            <a:r>
              <a:rPr lang="en-LK" dirty="0"/>
              <a:t> (based on your administrative structures and divisions)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1AB48977-A0DF-40DC-6D37-A699B605BED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08568487"/>
              </p:ext>
            </p:extLst>
          </p:nvPr>
        </p:nvGraphicFramePr>
        <p:xfrm>
          <a:off x="851210" y="3309782"/>
          <a:ext cx="10400370" cy="26672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560741">
                  <a:extLst>
                    <a:ext uri="{9D8B030D-6E8A-4147-A177-3AD203B41FA5}">
                      <a16:colId xmlns:a16="http://schemas.microsoft.com/office/drawing/2014/main" val="3977972476"/>
                    </a:ext>
                  </a:extLst>
                </a:gridCol>
                <a:gridCol w="2676293">
                  <a:extLst>
                    <a:ext uri="{9D8B030D-6E8A-4147-A177-3AD203B41FA5}">
                      <a16:colId xmlns:a16="http://schemas.microsoft.com/office/drawing/2014/main" val="52953562"/>
                    </a:ext>
                  </a:extLst>
                </a:gridCol>
                <a:gridCol w="2163336">
                  <a:extLst>
                    <a:ext uri="{9D8B030D-6E8A-4147-A177-3AD203B41FA5}">
                      <a16:colId xmlns:a16="http://schemas.microsoft.com/office/drawing/2014/main" val="2448189531"/>
                    </a:ext>
                  </a:extLst>
                </a:gridCol>
              </a:tblGrid>
              <a:tr h="804017">
                <a:tc>
                  <a:txBody>
                    <a:bodyPr/>
                    <a:lstStyle/>
                    <a:p>
                      <a:r>
                        <a:rPr lang="en-GB" b="1" dirty="0"/>
                        <a:t>What is it known 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Focal institution or person (name)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/>
                        <a:t>Level of activity</a:t>
                      </a:r>
                    </a:p>
                    <a:p>
                      <a:r>
                        <a:rPr lang="en-GB" b="1" dirty="0"/>
                        <a:t>5 = High, 1 = Low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0149817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1614906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8200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87139"/>
                  </a:ext>
                </a:extLst>
              </a:tr>
              <a:tr h="46581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5461176"/>
                  </a:ext>
                </a:extLst>
              </a:tr>
            </a:tbl>
          </a:graphicData>
        </a:graphic>
      </p:graphicFrame>
      <p:sp>
        <p:nvSpPr>
          <p:cNvPr id="10" name="Title 9">
            <a:extLst>
              <a:ext uri="{FF2B5EF4-FFF2-40B4-BE49-F238E27FC236}">
                <a16:creationId xmlns:a16="http://schemas.microsoft.com/office/drawing/2014/main" id="{07A1147C-2FDA-D46E-A44D-155F25D55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LK" dirty="0"/>
              <a:t>2. What </a:t>
            </a:r>
            <a:r>
              <a:rPr lang="en-LK" b="1" dirty="0"/>
              <a:t>structures</a:t>
            </a:r>
            <a:r>
              <a:rPr lang="en-LK" dirty="0"/>
              <a:t> - inter religious councils (or similar) - for faith based engagement already exist in your country?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501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0CCF46-5497-590B-F7C7-C64FD4077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275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dirty="0"/>
              <a:t>3. What can be done to </a:t>
            </a:r>
            <a:r>
              <a:rPr lang="en-GB" b="1" dirty="0"/>
              <a:t>improve coordination</a:t>
            </a:r>
            <a:r>
              <a:rPr lang="en-GB" dirty="0"/>
              <a:t> for </a:t>
            </a:r>
            <a:r>
              <a:rPr lang="en-US" i="1" dirty="0"/>
              <a:t>engaging faith actors in promoting child rights?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60703E-9063-CCC7-C94B-5A6248214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9371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/>
              <a:t>Establishment Multi Faith Advisory Council – </a:t>
            </a:r>
            <a:r>
              <a:rPr lang="en-GB" dirty="0" err="1"/>
              <a:t>MoRA</a:t>
            </a:r>
            <a:r>
              <a:rPr lang="en-GB" dirty="0"/>
              <a:t> will lead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Periodic meetings of the plat forms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Capacity building, system strengthening and information sharing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/>
              <a:t>Inter country coordination platform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7198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369</Words>
  <Application>Microsoft Office PowerPoint</Application>
  <PresentationFormat>Widescreen</PresentationFormat>
  <Paragraphs>52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AFGHANISTAN</vt:lpstr>
      <vt:lpstr>1. Who are the main stakeholders for FPCC Government agencies, International agencies including UN, Religious leaders, Faith actors, Faith based organisations, others</vt:lpstr>
      <vt:lpstr>1. Who are the main stakeholders for FPCC (contd.) Government agencies, International agencies including UN, Religious leaders, Faith actors, Faith based organisations, others</vt:lpstr>
      <vt:lpstr>2. What structures - inter religious councils (or similar) - for faith based engagement already exist in your country? </vt:lpstr>
      <vt:lpstr>2. What structures - inter religious councils (or similar) - for faith based engagement already exist in your country? </vt:lpstr>
      <vt:lpstr>3. What can be done to improve coordination for engaging faith actors in promoting child rights?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Country:</dc:title>
  <dc:creator>Dave Maurice</dc:creator>
  <cp:lastModifiedBy>Shafiqullah Bashari</cp:lastModifiedBy>
  <cp:revision>27</cp:revision>
  <dcterms:created xsi:type="dcterms:W3CDTF">2022-05-09T05:36:56Z</dcterms:created>
  <dcterms:modified xsi:type="dcterms:W3CDTF">2022-05-09T09:17:11Z</dcterms:modified>
</cp:coreProperties>
</file>