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2" r:id="rId1"/>
    <p:sldMasterId id="2147483763" r:id="rId2"/>
  </p:sldMasterIdLst>
  <p:sldIdLst>
    <p:sldId id="256" r:id="rId3"/>
    <p:sldId id="257" r:id="rId4"/>
    <p:sldId id="258" r:id="rId5"/>
    <p:sldId id="260" r:id="rId6"/>
    <p:sldId id="261" r:id="rId7"/>
    <p:sldId id="263" r:id="rId8"/>
    <p:sldId id="266" r:id="rId9"/>
    <p:sldId id="262" r:id="rId10"/>
    <p:sldId id="268" r:id="rId11"/>
    <p:sldId id="269" r:id="rId12"/>
    <p:sldId id="270" r:id="rId13"/>
    <p:sldId id="259" r:id="rId14"/>
    <p:sldId id="271" r:id="rId15"/>
    <p:sldId id="264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9EC4C8-4FD5-A544-9AEB-A3B5EA0F53EE}" v="3" dt="2022-05-09T05:35:45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5161"/>
  </p:normalViewPr>
  <p:slideViewPr>
    <p:cSldViewPr snapToGrid="0" snapToObjects="1">
      <p:cViewPr varScale="1">
        <p:scale>
          <a:sx n="115" d="100"/>
          <a:sy n="115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E8E40-123F-49D2-961C-C7E5DB11BCB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C9544A1-4116-4496-9A89-43B1B74E918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Identify faith actors working on child rights in the UNICEF ROSA region</a:t>
          </a:r>
        </a:p>
      </dgm:t>
    </dgm:pt>
    <dgm:pt modelId="{8DDCE5C9-EB33-4DDA-9E2B-E1F5957543A5}" type="parTrans" cxnId="{E4AD95C5-2CAC-4F15-BF8F-1B687F10AB65}">
      <dgm:prSet/>
      <dgm:spPr/>
      <dgm:t>
        <a:bodyPr/>
        <a:lstStyle/>
        <a:p>
          <a:endParaRPr lang="en-US"/>
        </a:p>
      </dgm:t>
    </dgm:pt>
    <dgm:pt modelId="{EC1AF973-A60B-418A-A36E-9F22584B6F92}" type="sibTrans" cxnId="{E4AD95C5-2CAC-4F15-BF8F-1B687F10AB65}">
      <dgm:prSet/>
      <dgm:spPr/>
      <dgm:t>
        <a:bodyPr/>
        <a:lstStyle/>
        <a:p>
          <a:endParaRPr lang="en-US"/>
        </a:p>
      </dgm:t>
    </dgm:pt>
    <dgm:pt modelId="{5B416A2D-7D4D-4DC7-9542-5DDA23957227}">
      <dgm:prSet/>
      <dgm:spPr/>
      <dgm:t>
        <a:bodyPr/>
        <a:lstStyle/>
        <a:p>
          <a:r>
            <a:rPr lang="en-US"/>
            <a:t>Determine the priority areas of work on child rights of each country in the region.</a:t>
          </a:r>
        </a:p>
      </dgm:t>
    </dgm:pt>
    <dgm:pt modelId="{CFA3A21F-D03F-4364-AC66-42DE331572DB}" type="parTrans" cxnId="{27CA414C-B0B6-4187-8BA8-D6744D3BABC3}">
      <dgm:prSet/>
      <dgm:spPr/>
      <dgm:t>
        <a:bodyPr/>
        <a:lstStyle/>
        <a:p>
          <a:endParaRPr lang="en-US"/>
        </a:p>
      </dgm:t>
    </dgm:pt>
    <dgm:pt modelId="{B6017C3D-F787-4F77-870F-C07D4AA06D10}" type="sibTrans" cxnId="{27CA414C-B0B6-4187-8BA8-D6744D3BABC3}">
      <dgm:prSet/>
      <dgm:spPr/>
      <dgm:t>
        <a:bodyPr/>
        <a:lstStyle/>
        <a:p>
          <a:endParaRPr lang="en-US"/>
        </a:p>
      </dgm:t>
    </dgm:pt>
    <dgm:pt modelId="{600423E6-2490-0345-A17E-68937A659737}" type="pres">
      <dgm:prSet presAssocID="{CB9E8E40-123F-49D2-961C-C7E5DB11BCB4}" presName="linear" presStyleCnt="0">
        <dgm:presLayoutVars>
          <dgm:animLvl val="lvl"/>
          <dgm:resizeHandles val="exact"/>
        </dgm:presLayoutVars>
      </dgm:prSet>
      <dgm:spPr/>
    </dgm:pt>
    <dgm:pt modelId="{C983B27E-C3D8-3847-986F-387844D3CD08}" type="pres">
      <dgm:prSet presAssocID="{BC9544A1-4116-4496-9A89-43B1B74E918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93DE404-B8E7-A84C-AEBF-D64111B21835}" type="pres">
      <dgm:prSet presAssocID="{EC1AF973-A60B-418A-A36E-9F22584B6F92}" presName="spacer" presStyleCnt="0"/>
      <dgm:spPr/>
    </dgm:pt>
    <dgm:pt modelId="{A85EBC01-A000-FD4A-8B52-552DBAE31457}" type="pres">
      <dgm:prSet presAssocID="{5B416A2D-7D4D-4DC7-9542-5DDA2395722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7CA414C-B0B6-4187-8BA8-D6744D3BABC3}" srcId="{CB9E8E40-123F-49D2-961C-C7E5DB11BCB4}" destId="{5B416A2D-7D4D-4DC7-9542-5DDA23957227}" srcOrd="1" destOrd="0" parTransId="{CFA3A21F-D03F-4364-AC66-42DE331572DB}" sibTransId="{B6017C3D-F787-4F77-870F-C07D4AA06D10}"/>
    <dgm:cxn modelId="{181EB599-82AC-4042-905F-3B0221AEACA5}" type="presOf" srcId="{CB9E8E40-123F-49D2-961C-C7E5DB11BCB4}" destId="{600423E6-2490-0345-A17E-68937A659737}" srcOrd="0" destOrd="0" presId="urn:microsoft.com/office/officeart/2005/8/layout/vList2"/>
    <dgm:cxn modelId="{9B1F51C1-45F5-1C45-8738-662D8342ED73}" type="presOf" srcId="{5B416A2D-7D4D-4DC7-9542-5DDA23957227}" destId="{A85EBC01-A000-FD4A-8B52-552DBAE31457}" srcOrd="0" destOrd="0" presId="urn:microsoft.com/office/officeart/2005/8/layout/vList2"/>
    <dgm:cxn modelId="{E4AD95C5-2CAC-4F15-BF8F-1B687F10AB65}" srcId="{CB9E8E40-123F-49D2-961C-C7E5DB11BCB4}" destId="{BC9544A1-4116-4496-9A89-43B1B74E918D}" srcOrd="0" destOrd="0" parTransId="{8DDCE5C9-EB33-4DDA-9E2B-E1F5957543A5}" sibTransId="{EC1AF973-A60B-418A-A36E-9F22584B6F92}"/>
    <dgm:cxn modelId="{A1F49AC5-2487-724A-B7A1-89FAC723E69F}" type="presOf" srcId="{BC9544A1-4116-4496-9A89-43B1B74E918D}" destId="{C983B27E-C3D8-3847-986F-387844D3CD08}" srcOrd="0" destOrd="0" presId="urn:microsoft.com/office/officeart/2005/8/layout/vList2"/>
    <dgm:cxn modelId="{B2331224-3EC7-A84D-B68E-A4EBB1A00704}" type="presParOf" srcId="{600423E6-2490-0345-A17E-68937A659737}" destId="{C983B27E-C3D8-3847-986F-387844D3CD08}" srcOrd="0" destOrd="0" presId="urn:microsoft.com/office/officeart/2005/8/layout/vList2"/>
    <dgm:cxn modelId="{7ABF91A4-AAA3-D642-BA3A-BBA07AFBF152}" type="presParOf" srcId="{600423E6-2490-0345-A17E-68937A659737}" destId="{D93DE404-B8E7-A84C-AEBF-D64111B21835}" srcOrd="1" destOrd="0" presId="urn:microsoft.com/office/officeart/2005/8/layout/vList2"/>
    <dgm:cxn modelId="{4C342042-54A7-004E-9423-E2CD1A737387}" type="presParOf" srcId="{600423E6-2490-0345-A17E-68937A659737}" destId="{A85EBC01-A000-FD4A-8B52-552DBAE3145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3B27E-C3D8-3847-986F-387844D3CD08}">
      <dsp:nvSpPr>
        <dsp:cNvPr id="0" name=""/>
        <dsp:cNvSpPr/>
      </dsp:nvSpPr>
      <dsp:spPr>
        <a:xfrm>
          <a:off x="0" y="7890"/>
          <a:ext cx="5283200" cy="2325045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Identify faith actors working on child rights in the UNICEF ROSA region</a:t>
          </a:r>
        </a:p>
      </dsp:txBody>
      <dsp:txXfrm>
        <a:off x="113499" y="121389"/>
        <a:ext cx="5056202" cy="2098047"/>
      </dsp:txXfrm>
    </dsp:sp>
    <dsp:sp modelId="{A85EBC01-A000-FD4A-8B52-552DBAE31457}">
      <dsp:nvSpPr>
        <dsp:cNvPr id="0" name=""/>
        <dsp:cNvSpPr/>
      </dsp:nvSpPr>
      <dsp:spPr>
        <a:xfrm>
          <a:off x="0" y="2427976"/>
          <a:ext cx="5283200" cy="232504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Determine the priority areas of work on child rights of each country in the region.</a:t>
          </a:r>
        </a:p>
      </dsp:txBody>
      <dsp:txXfrm>
        <a:off x="113499" y="2541475"/>
        <a:ext cx="5056202" cy="2098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1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22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9596-627E-4E51-C330-4CA44B603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2E61B-4536-7DA7-278A-CFF503BCC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FC5A5-586B-5157-8D52-12A4D36B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CF2B-BA2A-16A1-EAC9-DE3B55CC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27C26-2259-197C-0147-60F37A69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353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918D-F725-3D78-11B7-7E795034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4C75-3DF7-FB1F-32ED-041DFA29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54820-CFC8-2A06-7313-0217FE48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C7F7C-F940-3D8B-8EF4-3C83AADC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44F2-29AE-F0A5-26CD-B11C7C8B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019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4F85-827A-7BF1-0647-DB24C9C03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36C68-2B53-703E-A6CC-571DF2D40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B693F-12BC-03D1-FE11-32B3EBA2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B7662-C799-226A-4918-65FECB4A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F2571-D9FC-E552-9867-FA6EB770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67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D91D-DA47-D996-E222-DDF08337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E308-EA4C-AC57-C943-EFA18402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8E0DD-6388-AF15-4480-A762C9B45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075B0-6A3D-A0CB-860C-4400149E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376F3-5B60-DC7D-1A01-0694846B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2E5ED-58A6-00B3-0B5E-840EAC6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61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CF442-A475-ECC2-4652-7C72E59D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F8EFE-1B77-42AA-6725-627C50E3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25713-8A03-3C77-666C-F2431E3A0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D7E3E-EC6A-F418-BBFB-0B3DD000A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BD5D9-157D-DA4C-EBB9-A426D209D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4F79B7-6757-160F-C1A8-C727DE5E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0EC3A3-675D-FE89-9CCC-1CFC7E0E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61403A-386D-4E03-4DA4-51B237A0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264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052C-2DDF-26F0-9D52-0FA5F123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CE900-51F5-5A14-87AD-AA01C0AE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428D9-B4ED-D7A9-D05D-03435BD9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8DB35-362D-62C3-7FB3-8FCB9868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6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C575C9-9471-90DD-8BBE-492E824C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20FF3B-9D34-03E2-E1B6-0604951A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66278-AF51-629F-E3B7-CF1B1F4E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253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F2A95-5748-3549-0BA4-263B9AC6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8A59A-75A2-AA59-41A5-1708F50B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649B7-369C-3020-7B35-8749E8612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BF34B-3F02-EE5B-B057-C3679CC4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32E34-BFAE-124C-5B19-183C8EC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2320E-54E6-0E5E-45FC-BA9961FC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4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26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8727-C1A3-B672-D289-3A5814E1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05E46-31E1-802F-C63B-2262AA5B8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524C3-B52E-4036-BF85-B984208F1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76D25-DF6D-B532-0473-3EE2F7EB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B2709-8098-28C2-112A-DBDE0B76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20A7E-D1CC-AC8A-8F5B-D992BD49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83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D9D49-115D-0314-489B-4CE75A99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AE07F-3EE3-F2CF-5FD6-3C228C705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1D045-439B-F1CC-3F58-1DFD8813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6EE8D-E58F-3A7A-4AE6-92D7A15E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44918-89DB-8AF6-A161-8BCC8746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06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237103-65A6-B2EF-8E1D-CA84E596B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EB8D3-DEC7-66C5-1B68-99103085C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C1F5-C348-0627-98D6-80D55C12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07A9E-7955-2F66-0838-2DFFE897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97B1D-DF40-D3BB-792D-D33BE97A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42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6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7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5/9/22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5/9/22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9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5/9/22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0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3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7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5/9/22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7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61" r:id="rId6"/>
    <p:sldLayoutId id="2147483756" r:id="rId7"/>
    <p:sldLayoutId id="2147483757" r:id="rId8"/>
    <p:sldLayoutId id="2147483758" r:id="rId9"/>
    <p:sldLayoutId id="2147483760" r:id="rId10"/>
    <p:sldLayoutId id="214748375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142F4-0E54-7F7B-D051-843A0065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C61C4-4D46-2AEE-D283-89445DE4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3FAF-CACF-8E52-9F6B-54B19B0A2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DE02A-1378-AF19-AF78-1FCE6518D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DE56E-9F8E-0DEF-EA18-DF32CB8AA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dave@nucleus.l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9B6340-9D54-4548-B87C-24BA7EA53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Opened blank ledger on grey background">
            <a:extLst>
              <a:ext uri="{FF2B5EF4-FFF2-40B4-BE49-F238E27FC236}">
                <a16:creationId xmlns:a16="http://schemas.microsoft.com/office/drawing/2014/main" id="{74FCB90C-12B4-1270-FB39-776D0BD150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649" b="-1"/>
          <a:stretch/>
        </p:blipFill>
        <p:spPr>
          <a:xfrm>
            <a:off x="-50042" y="-39158"/>
            <a:ext cx="7918858" cy="6897158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99031" y="-39157"/>
            <a:ext cx="5592970" cy="6897158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BA193C-4BF9-324F-2D18-89DCF976A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5882" y="242047"/>
            <a:ext cx="4186518" cy="3267916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/>
              <a:t>Context analysis, Mapping &amp; Formative Research on faith actors working on child rights in the UNICEF ROSA region</a:t>
            </a:r>
            <a:br>
              <a:rPr lang="en-LK" sz="3000" b="1" dirty="0"/>
            </a:br>
            <a:endParaRPr lang="en-LK" sz="3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31006-1082-F4B0-18F4-CFA1375AE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0546" y="3232384"/>
            <a:ext cx="4610941" cy="1525883"/>
          </a:xfrm>
        </p:spPr>
        <p:txBody>
          <a:bodyPr>
            <a:noAutofit/>
          </a:bodyPr>
          <a:lstStyle/>
          <a:p>
            <a:pPr algn="ctr"/>
            <a:r>
              <a:rPr lang="en-GB" sz="2300" b="1" dirty="0">
                <a:solidFill>
                  <a:srgbClr val="002060"/>
                </a:solidFill>
              </a:rPr>
              <a:t>C</a:t>
            </a:r>
            <a:r>
              <a:rPr lang="en-LK" sz="2300" b="1" dirty="0">
                <a:solidFill>
                  <a:srgbClr val="002060"/>
                </a:solidFill>
              </a:rPr>
              <a:t>onducted for </a:t>
            </a:r>
          </a:p>
          <a:p>
            <a:pPr algn="ctr"/>
            <a:r>
              <a:rPr lang="en-LK" sz="2300" b="1" dirty="0">
                <a:solidFill>
                  <a:srgbClr val="002060"/>
                </a:solidFill>
              </a:rPr>
              <a:t>UNICEF, Joint Learning Initiative &amp; Religions for Peace</a:t>
            </a:r>
          </a:p>
          <a:p>
            <a:pPr algn="ctr"/>
            <a:r>
              <a:rPr lang="en-GB" sz="2300" b="1" dirty="0">
                <a:solidFill>
                  <a:srgbClr val="002060"/>
                </a:solidFill>
              </a:rPr>
              <a:t>B</a:t>
            </a:r>
            <a:r>
              <a:rPr lang="en-LK" sz="2300" b="1" dirty="0">
                <a:solidFill>
                  <a:srgbClr val="002060"/>
                </a:solidFill>
              </a:rPr>
              <a:t>y 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C4E103A5-F063-F55F-4730-B31E2AAA1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5881" y="4953790"/>
            <a:ext cx="3942125" cy="178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676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dirty="0"/>
              <a:t>1. Who are the </a:t>
            </a:r>
            <a:r>
              <a:rPr lang="en-GB" b="1" dirty="0"/>
              <a:t>main stakeholders</a:t>
            </a:r>
            <a:r>
              <a:rPr lang="en-GB" dirty="0"/>
              <a:t> for FPCC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58357"/>
          <a:ext cx="10515600" cy="4530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3849029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69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1. Who are the </a:t>
            </a:r>
            <a:r>
              <a:rPr lang="en-GB" sz="4000" b="1" dirty="0"/>
              <a:t>main stakeholders</a:t>
            </a:r>
            <a:r>
              <a:rPr lang="en-GB" sz="4000" dirty="0"/>
              <a:t> for FPCC (contd.)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58357"/>
          <a:ext cx="10515600" cy="4530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3849029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46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B3BD-FF7B-E53E-FA10-631722E1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0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279"/>
            <a:ext cx="10515600" cy="783760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National level</a:t>
            </a:r>
            <a:r>
              <a:rPr lang="en-LK" dirty="0"/>
              <a:t> – please identify some key persons or institutions who can be contacted for this exercise.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E5CDC5-A575-73C5-7563-6BD122DBD8CD}"/>
              </a:ext>
            </a:extLst>
          </p:cNvPr>
          <p:cNvGraphicFramePr>
            <a:graphicFrameLocks/>
          </p:cNvGraphicFramePr>
          <p:nvPr/>
        </p:nvGraphicFramePr>
        <p:xfrm>
          <a:off x="851210" y="3290732"/>
          <a:ext cx="10400370" cy="2667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178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1674"/>
            <a:ext cx="10515600" cy="560736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sub-national levels</a:t>
            </a:r>
            <a:r>
              <a:rPr lang="en-LK" dirty="0"/>
              <a:t> (based on your administrative structures and divisions)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B48977-A0DF-40DC-6D37-A699B605BED9}"/>
              </a:ext>
            </a:extLst>
          </p:cNvPr>
          <p:cNvGraphicFramePr>
            <a:graphicFrameLocks/>
          </p:cNvGraphicFramePr>
          <p:nvPr/>
        </p:nvGraphicFramePr>
        <p:xfrm>
          <a:off x="851210" y="3290732"/>
          <a:ext cx="10400370" cy="2667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07A1147C-2FDA-D46E-A44D-155F25D5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013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3.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7198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704EC-5579-9BE1-B17C-08414D9CE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2240529"/>
          </a:xfrm>
        </p:spPr>
        <p:txBody>
          <a:bodyPr/>
          <a:lstStyle/>
          <a:p>
            <a:r>
              <a:rPr lang="en-LK" dirty="0"/>
              <a:t>Thank you for your continued support …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69D09E-D004-5657-011A-630B5105D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2798312"/>
            <a:ext cx="9378019" cy="3839711"/>
          </a:xfrm>
        </p:spPr>
        <p:txBody>
          <a:bodyPr>
            <a:normAutofit/>
          </a:bodyPr>
          <a:lstStyle/>
          <a:p>
            <a:r>
              <a:rPr lang="en-US" dirty="0"/>
              <a:t>Contact persons:</a:t>
            </a:r>
            <a:endParaRPr lang="en-LK" dirty="0"/>
          </a:p>
          <a:p>
            <a:r>
              <a:rPr lang="en-US" dirty="0"/>
              <a:t>For any questions concerning the content of the presentations please contact: 	</a:t>
            </a:r>
            <a:endParaRPr lang="en-LK" dirty="0"/>
          </a:p>
          <a:p>
            <a:r>
              <a:rPr lang="en-US" sz="2500" b="1" dirty="0"/>
              <a:t>Dave Maurice</a:t>
            </a:r>
          </a:p>
          <a:p>
            <a:r>
              <a:rPr lang="en-US" dirty="0"/>
              <a:t>Director</a:t>
            </a:r>
          </a:p>
          <a:p>
            <a:r>
              <a:rPr lang="en-US" sz="3000" b="1" dirty="0">
                <a:solidFill>
                  <a:srgbClr val="002060"/>
                </a:solidFill>
              </a:rPr>
              <a:t>Nucleus Foundation   </a:t>
            </a:r>
            <a:endParaRPr lang="en-LK" sz="3000" b="1" dirty="0">
              <a:solidFill>
                <a:srgbClr val="002060"/>
              </a:solidFill>
            </a:endParaRPr>
          </a:p>
          <a:p>
            <a:r>
              <a:rPr lang="en-US" dirty="0"/>
              <a:t>Tel. +94 77 362 2222</a:t>
            </a:r>
            <a:endParaRPr lang="en-LK" dirty="0"/>
          </a:p>
          <a:p>
            <a:r>
              <a:rPr lang="en-US" dirty="0"/>
              <a:t>Email: </a:t>
            </a:r>
            <a:r>
              <a:rPr lang="en-US" u="sng" dirty="0">
                <a:hlinkClick r:id="rId2"/>
              </a:rPr>
              <a:t>dave@nucleus.lk</a:t>
            </a:r>
            <a:r>
              <a:rPr lang="en-US" dirty="0"/>
              <a:t> </a:t>
            </a:r>
          </a:p>
          <a:p>
            <a:endParaRPr lang="en-LK" dirty="0"/>
          </a:p>
          <a:p>
            <a:endParaRPr lang="en-LK" dirty="0"/>
          </a:p>
        </p:txBody>
      </p:sp>
      <p:pic>
        <p:nvPicPr>
          <p:cNvPr id="4" name="Picture 3" descr="Graphical user interface, application, icon&#10;&#10;Description automatically generated">
            <a:extLst>
              <a:ext uri="{FF2B5EF4-FFF2-40B4-BE49-F238E27FC236}">
                <a16:creationId xmlns:a16="http://schemas.microsoft.com/office/drawing/2014/main" id="{2DFB658B-6177-0CB5-EFE3-AFDF7883F7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117" y="2460506"/>
            <a:ext cx="1287433" cy="383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68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46CCC8-AA39-4037-B3E2-70602B93F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34CBE1-6459-4DED-9C52-F4ABDFF70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71" y="810563"/>
            <a:ext cx="3705572" cy="5409262"/>
          </a:xfrm>
        </p:spPr>
        <p:txBody>
          <a:bodyPr anchor="t">
            <a:normAutofit/>
          </a:bodyPr>
          <a:lstStyle/>
          <a:p>
            <a:r>
              <a:rPr lang="en-LK" dirty="0"/>
              <a:t>Objectives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92229C-A614-8D56-1E20-51C06BD8A7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972501"/>
              </p:ext>
            </p:extLst>
          </p:nvPr>
        </p:nvGraphicFramePr>
        <p:xfrm>
          <a:off x="5024361" y="1335320"/>
          <a:ext cx="5283200" cy="476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722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imeline&#10;&#10;Description automatically generated">
            <a:extLst>
              <a:ext uri="{FF2B5EF4-FFF2-40B4-BE49-F238E27FC236}">
                <a16:creationId xmlns:a16="http://schemas.microsoft.com/office/drawing/2014/main" id="{F946F839-7D2A-3AA6-8FB7-FCAFEDD848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8466" y="47901"/>
            <a:ext cx="9635068" cy="681009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ACC37A-667E-0408-4DC6-472F02117D42}"/>
              </a:ext>
            </a:extLst>
          </p:cNvPr>
          <p:cNvSpPr txBox="1"/>
          <p:nvPr/>
        </p:nvSpPr>
        <p:spPr>
          <a:xfrm>
            <a:off x="3122341" y="1416204"/>
            <a:ext cx="376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K" b="1" dirty="0"/>
              <a:t>Components of the assignment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FDB93C-9C4F-3FCD-835F-392A1A22135B}"/>
              </a:ext>
            </a:extLst>
          </p:cNvPr>
          <p:cNvSpPr txBox="1"/>
          <p:nvPr/>
        </p:nvSpPr>
        <p:spPr>
          <a:xfrm>
            <a:off x="5820936" y="4237465"/>
            <a:ext cx="1148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K" sz="1200" b="1" dirty="0"/>
              <a:t>(17 days)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093B77-2CC6-FA9C-842E-1AF53290359A}"/>
              </a:ext>
            </a:extLst>
          </p:cNvPr>
          <p:cNvSpPr txBox="1"/>
          <p:nvPr/>
        </p:nvSpPr>
        <p:spPr>
          <a:xfrm>
            <a:off x="9285248" y="3810002"/>
            <a:ext cx="1148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K" sz="1200" b="1" dirty="0"/>
              <a:t>(12 days)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A18450-E86E-B5F7-F149-E2BB815E165D}"/>
              </a:ext>
            </a:extLst>
          </p:cNvPr>
          <p:cNvSpPr txBox="1"/>
          <p:nvPr/>
        </p:nvSpPr>
        <p:spPr>
          <a:xfrm>
            <a:off x="3601611" y="4933965"/>
            <a:ext cx="1148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K" sz="1200" b="1" dirty="0"/>
              <a:t>(3 days)</a:t>
            </a:r>
          </a:p>
        </p:txBody>
      </p:sp>
      <p:pic>
        <p:nvPicPr>
          <p:cNvPr id="9" name="Graphic 8" descr="Daily calendar with solid fill">
            <a:extLst>
              <a:ext uri="{FF2B5EF4-FFF2-40B4-BE49-F238E27FC236}">
                <a16:creationId xmlns:a16="http://schemas.microsoft.com/office/drawing/2014/main" id="{8607C15F-7587-2E9A-360F-FDDCC72D43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52575" y="1785536"/>
            <a:ext cx="743352" cy="7433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9E3C88-6FCD-5676-7574-03BCE9DE747B}"/>
              </a:ext>
            </a:extLst>
          </p:cNvPr>
          <p:cNvSpPr txBox="1"/>
          <p:nvPr/>
        </p:nvSpPr>
        <p:spPr>
          <a:xfrm>
            <a:off x="1560557" y="2528888"/>
            <a:ext cx="1561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K" sz="1200" b="1" dirty="0"/>
              <a:t>May to July 2022</a:t>
            </a:r>
          </a:p>
        </p:txBody>
      </p:sp>
    </p:spTree>
    <p:extLst>
      <p:ext uri="{BB962C8B-B14F-4D97-AF65-F5344CB8AC3E}">
        <p14:creationId xmlns:p14="http://schemas.microsoft.com/office/powerpoint/2010/main" val="224386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>
            <a:extLst>
              <a:ext uri="{FF2B5EF4-FFF2-40B4-BE49-F238E27FC236}">
                <a16:creationId xmlns:a16="http://schemas.microsoft.com/office/drawing/2014/main" id="{FC65DBD2-1F03-CE08-90BA-E21083387224}"/>
              </a:ext>
            </a:extLst>
          </p:cNvPr>
          <p:cNvSpPr/>
          <p:nvPr/>
        </p:nvSpPr>
        <p:spPr>
          <a:xfrm>
            <a:off x="1100667" y="812800"/>
            <a:ext cx="3014133" cy="1151467"/>
          </a:xfrm>
          <a:prstGeom prst="homePlat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500" dirty="0">
                <a:solidFill>
                  <a:schemeClr val="bg1"/>
                </a:solidFill>
              </a:rPr>
              <a:t>W</a:t>
            </a:r>
            <a:r>
              <a:rPr lang="en-LK" sz="2500" dirty="0">
                <a:solidFill>
                  <a:schemeClr val="bg1"/>
                </a:solidFill>
              </a:rPr>
              <a:t>hat is Mapping? </a:t>
            </a:r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3866F7DA-27FA-91A8-C626-CBF2B9294D93}"/>
              </a:ext>
            </a:extLst>
          </p:cNvPr>
          <p:cNvSpPr/>
          <p:nvPr/>
        </p:nvSpPr>
        <p:spPr>
          <a:xfrm>
            <a:off x="1100666" y="2777066"/>
            <a:ext cx="3014133" cy="1151467"/>
          </a:xfrm>
          <a:prstGeom prst="homePlat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LK" sz="2500" dirty="0">
                <a:solidFill>
                  <a:schemeClr val="bg1"/>
                </a:solidFill>
              </a:rPr>
              <a:t>Why Mapping?</a:t>
            </a:r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D81F9D62-E61F-BECB-F66D-1E0F712431AA}"/>
              </a:ext>
            </a:extLst>
          </p:cNvPr>
          <p:cNvSpPr/>
          <p:nvPr/>
        </p:nvSpPr>
        <p:spPr>
          <a:xfrm>
            <a:off x="1100666" y="4741333"/>
            <a:ext cx="3014133" cy="1151467"/>
          </a:xfrm>
          <a:prstGeom prst="homePlat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LK" sz="2500" dirty="0">
                <a:solidFill>
                  <a:schemeClr val="bg1"/>
                </a:solidFill>
              </a:rPr>
              <a:t>How it will be done?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DA0A090-8882-D91D-8417-3E717E25BF48}"/>
              </a:ext>
            </a:extLst>
          </p:cNvPr>
          <p:cNvGrpSpPr/>
          <p:nvPr/>
        </p:nvGrpSpPr>
        <p:grpSpPr>
          <a:xfrm>
            <a:off x="4724400" y="409666"/>
            <a:ext cx="7145867" cy="1879601"/>
            <a:chOff x="0" y="2427975"/>
            <a:chExt cx="5300133" cy="2316600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35C4AA78-D27C-7CC2-59DA-1C5584D31237}"/>
                </a:ext>
              </a:extLst>
            </p:cNvPr>
            <p:cNvSpPr/>
            <p:nvPr/>
          </p:nvSpPr>
          <p:spPr>
            <a:xfrm>
              <a:off x="0" y="2427975"/>
              <a:ext cx="5283200" cy="2316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29874282-229D-D8B8-1A0E-534716235227}"/>
                </a:ext>
              </a:extLst>
            </p:cNvPr>
            <p:cNvSpPr txBox="1"/>
            <p:nvPr/>
          </p:nvSpPr>
          <p:spPr>
            <a:xfrm>
              <a:off x="243107" y="2427975"/>
              <a:ext cx="5057026" cy="20904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500" kern="1200" dirty="0"/>
                <a:t>Identify religious leaders, faith actors, faith based organisations and other stakeholders, their relationships and country contexts related to faith engagement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C45829F-1534-3C47-903B-8F29EB0A840C}"/>
              </a:ext>
            </a:extLst>
          </p:cNvPr>
          <p:cNvGrpSpPr/>
          <p:nvPr/>
        </p:nvGrpSpPr>
        <p:grpSpPr>
          <a:xfrm>
            <a:off x="4701570" y="2400228"/>
            <a:ext cx="7145867" cy="1829505"/>
            <a:chOff x="0" y="2427975"/>
            <a:chExt cx="5300133" cy="23166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1F590222-7F8F-E851-C73C-91F95064186C}"/>
                </a:ext>
              </a:extLst>
            </p:cNvPr>
            <p:cNvSpPr/>
            <p:nvPr/>
          </p:nvSpPr>
          <p:spPr>
            <a:xfrm>
              <a:off x="0" y="2427975"/>
              <a:ext cx="5283200" cy="2316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>
              <a:extLst>
                <a:ext uri="{FF2B5EF4-FFF2-40B4-BE49-F238E27FC236}">
                  <a16:creationId xmlns:a16="http://schemas.microsoft.com/office/drawing/2014/main" id="{E6358D57-0635-B182-0BAE-F6979F880033}"/>
                </a:ext>
              </a:extLst>
            </p:cNvPr>
            <p:cNvSpPr txBox="1"/>
            <p:nvPr/>
          </p:nvSpPr>
          <p:spPr>
            <a:xfrm>
              <a:off x="243107" y="2541062"/>
              <a:ext cx="5057026" cy="20904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spcBef>
                  <a:spcPct val="0"/>
                </a:spcBef>
                <a:buNone/>
              </a:pPr>
              <a:r>
                <a:rPr lang="en-US" sz="2400" kern="1200" dirty="0"/>
                <a:t>To identify strategies </a:t>
              </a:r>
              <a:r>
                <a:rPr lang="en-US" sz="2400" dirty="0"/>
                <a:t>through which faith actors can be engaged in child development activities in a more streamlined &amp; sustainable manner for operationalizing FPCC </a:t>
              </a:r>
            </a:p>
            <a:p>
              <a:pPr marL="0" lvl="0" indent="0" algn="ctr" defTabSz="1466850">
                <a:spcBef>
                  <a:spcPct val="0"/>
                </a:spcBef>
                <a:buNone/>
              </a:pPr>
              <a:r>
                <a:rPr lang="en-US" sz="2400" dirty="0"/>
                <a:t>at country level</a:t>
              </a:r>
              <a:endParaRPr lang="en-US" sz="2400" kern="12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F61A5F-7AF1-894A-A170-927A38155B25}"/>
              </a:ext>
            </a:extLst>
          </p:cNvPr>
          <p:cNvGrpSpPr/>
          <p:nvPr/>
        </p:nvGrpSpPr>
        <p:grpSpPr>
          <a:xfrm>
            <a:off x="4678740" y="4332995"/>
            <a:ext cx="7145867" cy="2115339"/>
            <a:chOff x="0" y="2427975"/>
            <a:chExt cx="5300133" cy="2316600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1D2F88CC-1E2E-611B-8582-9EC1667E4133}"/>
                </a:ext>
              </a:extLst>
            </p:cNvPr>
            <p:cNvSpPr/>
            <p:nvPr/>
          </p:nvSpPr>
          <p:spPr>
            <a:xfrm>
              <a:off x="0" y="2427975"/>
              <a:ext cx="5283200" cy="2316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id="{97490E5A-08F9-E7BB-30AC-613DF307A9C7}"/>
                </a:ext>
              </a:extLst>
            </p:cNvPr>
            <p:cNvSpPr txBox="1"/>
            <p:nvPr/>
          </p:nvSpPr>
          <p:spPr>
            <a:xfrm>
              <a:off x="243107" y="2541063"/>
              <a:ext cx="5057026" cy="20904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kern="1200" dirty="0"/>
                <a:t>Through consultations with stakeholders including government agencies, faith actors and others whereby they will reflect on and identify potential partners, strategie</a:t>
              </a:r>
              <a:r>
                <a:rPr lang="en-US" sz="2500" dirty="0"/>
                <a:t>s of engagement and potential areas of collaboration </a:t>
              </a:r>
              <a:endParaRPr lang="en-US" sz="2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7457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EEA64908-ACF7-FC12-C22A-2FCAB6E49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006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58F429-1073-433F-9717-82F8E7302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BEA1BDE-165E-4C2F-9EC8-175132C00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3253060"/>
          </a:xfrm>
          <a:custGeom>
            <a:avLst/>
            <a:gdLst>
              <a:gd name="connsiteX0" fmla="*/ 8927594 w 12188952"/>
              <a:gd name="connsiteY0" fmla="*/ 2809493 h 3253060"/>
              <a:gd name="connsiteX1" fmla="*/ 9140086 w 12188952"/>
              <a:gd name="connsiteY1" fmla="*/ 2932121 h 3253060"/>
              <a:gd name="connsiteX2" fmla="*/ 9040501 w 12188952"/>
              <a:gd name="connsiteY2" fmla="*/ 3229737 h 3253060"/>
              <a:gd name="connsiteX3" fmla="*/ 8742936 w 12188952"/>
              <a:gd name="connsiteY3" fmla="*/ 3130008 h 3253060"/>
              <a:gd name="connsiteX4" fmla="*/ 8842520 w 12188952"/>
              <a:gd name="connsiteY4" fmla="*/ 2832393 h 3253060"/>
              <a:gd name="connsiteX5" fmla="*/ 8927594 w 12188952"/>
              <a:gd name="connsiteY5" fmla="*/ 2809493 h 3253060"/>
              <a:gd name="connsiteX6" fmla="*/ 9839594 w 12188952"/>
              <a:gd name="connsiteY6" fmla="*/ 2254502 h 3253060"/>
              <a:gd name="connsiteX7" fmla="*/ 10269162 w 12188952"/>
              <a:gd name="connsiteY7" fmla="*/ 2502404 h 3253060"/>
              <a:gd name="connsiteX8" fmla="*/ 10067848 w 12188952"/>
              <a:gd name="connsiteY8" fmla="*/ 3104051 h 3253060"/>
              <a:gd name="connsiteX9" fmla="*/ 9466298 w 12188952"/>
              <a:gd name="connsiteY9" fmla="*/ 2902445 h 3253060"/>
              <a:gd name="connsiteX10" fmla="*/ 9667612 w 12188952"/>
              <a:gd name="connsiteY10" fmla="*/ 2300797 h 3253060"/>
              <a:gd name="connsiteX11" fmla="*/ 9839594 w 12188952"/>
              <a:gd name="connsiteY11" fmla="*/ 2254502 h 3253060"/>
              <a:gd name="connsiteX12" fmla="*/ 0 w 12188952"/>
              <a:gd name="connsiteY12" fmla="*/ 0 h 3253060"/>
              <a:gd name="connsiteX13" fmla="*/ 12188952 w 12188952"/>
              <a:gd name="connsiteY13" fmla="*/ 0 h 3253060"/>
              <a:gd name="connsiteX14" fmla="*/ 12188952 w 12188952"/>
              <a:gd name="connsiteY14" fmla="*/ 1905650 h 3253060"/>
              <a:gd name="connsiteX15" fmla="*/ 12120967 w 12188952"/>
              <a:gd name="connsiteY15" fmla="*/ 1946472 h 3253060"/>
              <a:gd name="connsiteX16" fmla="*/ 11074409 w 12188952"/>
              <a:gd name="connsiteY16" fmla="*/ 2037484 h 3253060"/>
              <a:gd name="connsiteX17" fmla="*/ 9864198 w 12188952"/>
              <a:gd name="connsiteY17" fmla="*/ 1887351 h 3253060"/>
              <a:gd name="connsiteX18" fmla="*/ 8991754 w 12188952"/>
              <a:gd name="connsiteY18" fmla="*/ 2414137 h 3253060"/>
              <a:gd name="connsiteX19" fmla="*/ 6991607 w 12188952"/>
              <a:gd name="connsiteY19" fmla="*/ 2871396 h 3253060"/>
              <a:gd name="connsiteX20" fmla="*/ 6284486 w 12188952"/>
              <a:gd name="connsiteY20" fmla="*/ 2249958 h 3253060"/>
              <a:gd name="connsiteX21" fmla="*/ 4389548 w 12188952"/>
              <a:gd name="connsiteY21" fmla="*/ 1928103 h 3253060"/>
              <a:gd name="connsiteX22" fmla="*/ 3011452 w 12188952"/>
              <a:gd name="connsiteY22" fmla="*/ 2635981 h 3253060"/>
              <a:gd name="connsiteX23" fmla="*/ 83366 w 12188952"/>
              <a:gd name="connsiteY23" fmla="*/ 2439064 h 3253060"/>
              <a:gd name="connsiteX24" fmla="*/ 0 w 12188952"/>
              <a:gd name="connsiteY24" fmla="*/ 2378538 h 325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88952" h="3253060">
                <a:moveTo>
                  <a:pt x="8927594" y="2809493"/>
                </a:moveTo>
                <a:cubicBezTo>
                  <a:pt x="9013893" y="2804140"/>
                  <a:pt x="9099082" y="2849829"/>
                  <a:pt x="9140086" y="2932121"/>
                </a:cubicBezTo>
                <a:cubicBezTo>
                  <a:pt x="9194758" y="3041846"/>
                  <a:pt x="9150173" y="3175092"/>
                  <a:pt x="9040501" y="3229737"/>
                </a:cubicBezTo>
                <a:cubicBezTo>
                  <a:pt x="8930831" y="3284381"/>
                  <a:pt x="8797607" y="3239732"/>
                  <a:pt x="8742936" y="3130008"/>
                </a:cubicBezTo>
                <a:cubicBezTo>
                  <a:pt x="8688263" y="3020284"/>
                  <a:pt x="8732849" y="2887038"/>
                  <a:pt x="8842520" y="2832393"/>
                </a:cubicBezTo>
                <a:cubicBezTo>
                  <a:pt x="8869938" y="2818732"/>
                  <a:pt x="8898827" y="2811276"/>
                  <a:pt x="8927594" y="2809493"/>
                </a:cubicBezTo>
                <a:close/>
                <a:moveTo>
                  <a:pt x="9839594" y="2254502"/>
                </a:moveTo>
                <a:cubicBezTo>
                  <a:pt x="10014053" y="2243682"/>
                  <a:pt x="10186270" y="2336045"/>
                  <a:pt x="10269162" y="2502404"/>
                </a:cubicBezTo>
                <a:cubicBezTo>
                  <a:pt x="10379684" y="2724217"/>
                  <a:pt x="10289552" y="2993584"/>
                  <a:pt x="10067848" y="3104051"/>
                </a:cubicBezTo>
                <a:cubicBezTo>
                  <a:pt x="9846143" y="3214519"/>
                  <a:pt x="9576819" y="3124257"/>
                  <a:pt x="9466298" y="2902445"/>
                </a:cubicBezTo>
                <a:cubicBezTo>
                  <a:pt x="9355776" y="2680632"/>
                  <a:pt x="9445908" y="2411265"/>
                  <a:pt x="9667612" y="2300797"/>
                </a:cubicBezTo>
                <a:cubicBezTo>
                  <a:pt x="9723039" y="2273180"/>
                  <a:pt x="9781442" y="2258108"/>
                  <a:pt x="9839594" y="2254502"/>
                </a:cubicBez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1905650"/>
                </a:lnTo>
                <a:lnTo>
                  <a:pt x="12120967" y="1946472"/>
                </a:lnTo>
                <a:cubicBezTo>
                  <a:pt x="11788993" y="2117297"/>
                  <a:pt x="11440569" y="2113011"/>
                  <a:pt x="11074409" y="2037484"/>
                </a:cubicBezTo>
                <a:cubicBezTo>
                  <a:pt x="10676141" y="1955619"/>
                  <a:pt x="10268686" y="1894040"/>
                  <a:pt x="9864198" y="1887351"/>
                </a:cubicBezTo>
                <a:cubicBezTo>
                  <a:pt x="9489288" y="1881370"/>
                  <a:pt x="9236088" y="2162088"/>
                  <a:pt x="8991754" y="2414137"/>
                </a:cubicBezTo>
                <a:cubicBezTo>
                  <a:pt x="8382906" y="3042437"/>
                  <a:pt x="7692220" y="3226501"/>
                  <a:pt x="6991607" y="2871396"/>
                </a:cubicBezTo>
                <a:cubicBezTo>
                  <a:pt x="6719890" y="2733681"/>
                  <a:pt x="6491795" y="2484385"/>
                  <a:pt x="6284486" y="2249958"/>
                </a:cubicBezTo>
                <a:cubicBezTo>
                  <a:pt x="5728685" y="1621250"/>
                  <a:pt x="5040511" y="1603258"/>
                  <a:pt x="4389548" y="1928103"/>
                </a:cubicBezTo>
                <a:cubicBezTo>
                  <a:pt x="3927375" y="2159626"/>
                  <a:pt x="3488974" y="2444363"/>
                  <a:pt x="3011452" y="2635981"/>
                </a:cubicBezTo>
                <a:cubicBezTo>
                  <a:pt x="1974772" y="3054168"/>
                  <a:pt x="970194" y="3035245"/>
                  <a:pt x="83366" y="2439064"/>
                </a:cubicBezTo>
                <a:lnTo>
                  <a:pt x="0" y="23785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BFDA6-0867-C542-19CB-44EF5C38A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9" y="372447"/>
            <a:ext cx="10972800" cy="734343"/>
          </a:xfrm>
        </p:spPr>
        <p:txBody>
          <a:bodyPr>
            <a:normAutofit fontScale="90000"/>
          </a:bodyPr>
          <a:lstStyle/>
          <a:p>
            <a:r>
              <a:rPr lang="en-LK" dirty="0"/>
              <a:t>Timeline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321129-910E-391C-5538-678F81DD4C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341499"/>
              </p:ext>
            </p:extLst>
          </p:nvPr>
        </p:nvGraphicFramePr>
        <p:xfrm>
          <a:off x="609600" y="1106789"/>
          <a:ext cx="10972809" cy="437245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672162">
                  <a:extLst>
                    <a:ext uri="{9D8B030D-6E8A-4147-A177-3AD203B41FA5}">
                      <a16:colId xmlns:a16="http://schemas.microsoft.com/office/drawing/2014/main" val="3223237056"/>
                    </a:ext>
                  </a:extLst>
                </a:gridCol>
                <a:gridCol w="3576093">
                  <a:extLst>
                    <a:ext uri="{9D8B030D-6E8A-4147-A177-3AD203B41FA5}">
                      <a16:colId xmlns:a16="http://schemas.microsoft.com/office/drawing/2014/main" val="571633802"/>
                    </a:ext>
                  </a:extLst>
                </a:gridCol>
                <a:gridCol w="557156">
                  <a:extLst>
                    <a:ext uri="{9D8B030D-6E8A-4147-A177-3AD203B41FA5}">
                      <a16:colId xmlns:a16="http://schemas.microsoft.com/office/drawing/2014/main" val="3475502426"/>
                    </a:ext>
                  </a:extLst>
                </a:gridCol>
                <a:gridCol w="557156">
                  <a:extLst>
                    <a:ext uri="{9D8B030D-6E8A-4147-A177-3AD203B41FA5}">
                      <a16:colId xmlns:a16="http://schemas.microsoft.com/office/drawing/2014/main" val="2249847277"/>
                    </a:ext>
                  </a:extLst>
                </a:gridCol>
                <a:gridCol w="557156">
                  <a:extLst>
                    <a:ext uri="{9D8B030D-6E8A-4147-A177-3AD203B41FA5}">
                      <a16:colId xmlns:a16="http://schemas.microsoft.com/office/drawing/2014/main" val="1861734760"/>
                    </a:ext>
                  </a:extLst>
                </a:gridCol>
                <a:gridCol w="557156">
                  <a:extLst>
                    <a:ext uri="{9D8B030D-6E8A-4147-A177-3AD203B41FA5}">
                      <a16:colId xmlns:a16="http://schemas.microsoft.com/office/drawing/2014/main" val="1582073266"/>
                    </a:ext>
                  </a:extLst>
                </a:gridCol>
                <a:gridCol w="557156">
                  <a:extLst>
                    <a:ext uri="{9D8B030D-6E8A-4147-A177-3AD203B41FA5}">
                      <a16:colId xmlns:a16="http://schemas.microsoft.com/office/drawing/2014/main" val="2935139299"/>
                    </a:ext>
                  </a:extLst>
                </a:gridCol>
                <a:gridCol w="557156">
                  <a:extLst>
                    <a:ext uri="{9D8B030D-6E8A-4147-A177-3AD203B41FA5}">
                      <a16:colId xmlns:a16="http://schemas.microsoft.com/office/drawing/2014/main" val="211760964"/>
                    </a:ext>
                  </a:extLst>
                </a:gridCol>
                <a:gridCol w="557156">
                  <a:extLst>
                    <a:ext uri="{9D8B030D-6E8A-4147-A177-3AD203B41FA5}">
                      <a16:colId xmlns:a16="http://schemas.microsoft.com/office/drawing/2014/main" val="2978099371"/>
                    </a:ext>
                  </a:extLst>
                </a:gridCol>
                <a:gridCol w="557156">
                  <a:extLst>
                    <a:ext uri="{9D8B030D-6E8A-4147-A177-3AD203B41FA5}">
                      <a16:colId xmlns:a16="http://schemas.microsoft.com/office/drawing/2014/main" val="4086920094"/>
                    </a:ext>
                  </a:extLst>
                </a:gridCol>
                <a:gridCol w="557156">
                  <a:extLst>
                    <a:ext uri="{9D8B030D-6E8A-4147-A177-3AD203B41FA5}">
                      <a16:colId xmlns:a16="http://schemas.microsoft.com/office/drawing/2014/main" val="983193796"/>
                    </a:ext>
                  </a:extLst>
                </a:gridCol>
                <a:gridCol w="570050">
                  <a:extLst>
                    <a:ext uri="{9D8B030D-6E8A-4147-A177-3AD203B41FA5}">
                      <a16:colId xmlns:a16="http://schemas.microsoft.com/office/drawing/2014/main" val="1773297303"/>
                    </a:ext>
                  </a:extLst>
                </a:gridCol>
                <a:gridCol w="570050">
                  <a:extLst>
                    <a:ext uri="{9D8B030D-6E8A-4147-A177-3AD203B41FA5}">
                      <a16:colId xmlns:a16="http://schemas.microsoft.com/office/drawing/2014/main" val="2539171981"/>
                    </a:ext>
                  </a:extLst>
                </a:gridCol>
                <a:gridCol w="570050">
                  <a:extLst>
                    <a:ext uri="{9D8B030D-6E8A-4147-A177-3AD203B41FA5}">
                      <a16:colId xmlns:a16="http://schemas.microsoft.com/office/drawing/2014/main" val="3638365467"/>
                    </a:ext>
                  </a:extLst>
                </a:gridCol>
              </a:tblGrid>
              <a:tr h="397496">
                <a:tc rowSpan="2"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Description </a:t>
                      </a:r>
                      <a:endParaRPr lang="en-LK" sz="1800" dirty="0">
                        <a:effectLst/>
                      </a:endParaRPr>
                    </a:p>
                    <a:p>
                      <a:pPr algn="r"/>
                      <a:r>
                        <a:rPr lang="en-US" sz="1800" dirty="0">
                          <a:effectLst/>
                        </a:rPr>
                        <a:t>Week 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May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 hMerge="1">
                  <a:txBody>
                    <a:bodyPr/>
                    <a:lstStyle/>
                    <a:p>
                      <a:endParaRPr lang="en-L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June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 hMerge="1">
                  <a:txBody>
                    <a:bodyPr/>
                    <a:lstStyle/>
                    <a:p>
                      <a:endParaRPr lang="en-L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July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 hMerge="1">
                  <a:txBody>
                    <a:bodyPr/>
                    <a:lstStyle/>
                    <a:p>
                      <a:endParaRPr lang="en-L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701945"/>
                  </a:ext>
                </a:extLst>
              </a:tr>
              <a:tr h="397496">
                <a:tc vMerge="1">
                  <a:txBody>
                    <a:bodyPr/>
                    <a:lstStyle/>
                    <a:p>
                      <a:endParaRPr lang="en-L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L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4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5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6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7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8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9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10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11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12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/>
                </a:tc>
                <a:extLst>
                  <a:ext uri="{0D108BD9-81ED-4DB2-BD59-A6C34878D82A}">
                    <a16:rowId xmlns:a16="http://schemas.microsoft.com/office/drawing/2014/main" val="2979293819"/>
                  </a:ext>
                </a:extLst>
              </a:tr>
              <a:tr h="397496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n-US" sz="1800" b="0" dirty="0">
                          <a:effectLst/>
                        </a:rPr>
                        <a:t> 1</a:t>
                      </a:r>
                      <a:endParaRPr lang="en-LK" sz="1800" b="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Workshop in Kathmandu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974603"/>
                  </a:ext>
                </a:extLst>
              </a:tr>
              <a:tr h="397496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n-US" sz="1800" b="0" dirty="0">
                          <a:effectLst/>
                        </a:rPr>
                        <a:t> 2</a:t>
                      </a:r>
                      <a:endParaRPr lang="en-LK" sz="1800" b="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Desk review 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999386"/>
                  </a:ext>
                </a:extLst>
              </a:tr>
              <a:tr h="397496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n-US" sz="1800" b="0" dirty="0">
                          <a:effectLst/>
                        </a:rPr>
                        <a:t> 3</a:t>
                      </a:r>
                      <a:endParaRPr lang="en-LK" sz="1800" b="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Finalization of guidelines 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673665"/>
                  </a:ext>
                </a:extLst>
              </a:tr>
              <a:tr h="397496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n-US" sz="1800" b="0" dirty="0">
                          <a:effectLst/>
                        </a:rPr>
                        <a:t> 4</a:t>
                      </a:r>
                      <a:endParaRPr lang="en-LK" sz="1800" b="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Mapping/ context analysis 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500528"/>
                  </a:ext>
                </a:extLst>
              </a:tr>
              <a:tr h="397496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n-US" sz="1800" b="0" dirty="0">
                          <a:effectLst/>
                        </a:rPr>
                        <a:t> 5</a:t>
                      </a:r>
                      <a:endParaRPr lang="en-LK" sz="1800" b="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Mapping report draft submission 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8158219"/>
                  </a:ext>
                </a:extLst>
              </a:tr>
              <a:tr h="397496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n-US" sz="1800" b="0" dirty="0">
                          <a:effectLst/>
                        </a:rPr>
                        <a:t> 6</a:t>
                      </a:r>
                      <a:endParaRPr lang="en-LK" sz="1800" b="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Formative research – Survey 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183366"/>
                  </a:ext>
                </a:extLst>
              </a:tr>
              <a:tr h="397496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n-US" sz="1800" b="0" dirty="0">
                          <a:effectLst/>
                        </a:rPr>
                        <a:t> 7</a:t>
                      </a:r>
                      <a:endParaRPr lang="en-LK" sz="1800" b="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Formative research – FGDs 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001369"/>
                  </a:ext>
                </a:extLst>
              </a:tr>
              <a:tr h="397496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n-US" sz="1800" b="0" dirty="0">
                          <a:effectLst/>
                        </a:rPr>
                        <a:t> 8</a:t>
                      </a:r>
                      <a:endParaRPr lang="en-LK" sz="1800" b="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Formative research draft report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en-LK" sz="180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551410"/>
                  </a:ext>
                </a:extLst>
              </a:tr>
              <a:tr h="397496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n-US" sz="1800" b="0" dirty="0">
                          <a:effectLst/>
                        </a:rPr>
                        <a:t> 9</a:t>
                      </a:r>
                      <a:endParaRPr lang="en-LK" sz="1800" b="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Submission of final reports 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LK" sz="18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44940" marR="4494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778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28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meline&#10;&#10;Description automatically generated">
            <a:extLst>
              <a:ext uri="{FF2B5EF4-FFF2-40B4-BE49-F238E27FC236}">
                <a16:creationId xmlns:a16="http://schemas.microsoft.com/office/drawing/2014/main" id="{A689C0A7-AE67-3211-C20A-3C700B7AA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-1"/>
            <a:ext cx="9867900" cy="7400925"/>
          </a:xfrm>
          <a:prstGeom prst="rect">
            <a:avLst/>
          </a:prstGeom>
        </p:spPr>
      </p:pic>
      <p:cxnSp>
        <p:nvCxnSpPr>
          <p:cNvPr id="4" name="Curved Connector 3">
            <a:extLst>
              <a:ext uri="{FF2B5EF4-FFF2-40B4-BE49-F238E27FC236}">
                <a16:creationId xmlns:a16="http://schemas.microsoft.com/office/drawing/2014/main" id="{FF17A346-1364-9DD6-9991-F0AC5AAAE657}"/>
              </a:ext>
            </a:extLst>
          </p:cNvPr>
          <p:cNvCxnSpPr>
            <a:cxnSpLocks/>
          </p:cNvCxnSpPr>
          <p:nvPr/>
        </p:nvCxnSpPr>
        <p:spPr>
          <a:xfrm flipV="1">
            <a:off x="3314700" y="1628775"/>
            <a:ext cx="2286000" cy="1185863"/>
          </a:xfrm>
          <a:prstGeom prst="curvedConnector3">
            <a:avLst>
              <a:gd name="adj1" fmla="val 15625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2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3AC3F-41CA-9F5B-2AFF-4EE298F91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6268"/>
            <a:ext cx="10972800" cy="965200"/>
          </a:xfrm>
        </p:spPr>
        <p:txBody>
          <a:bodyPr>
            <a:normAutofit/>
          </a:bodyPr>
          <a:lstStyle/>
          <a:p>
            <a:r>
              <a:rPr lang="en-LK" dirty="0"/>
              <a:t>Group Work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084E-229E-8B0B-6761-DAAB9EEE5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51468"/>
            <a:ext cx="11277600" cy="5520264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AutoNum type="arabicPeriod"/>
            </a:pPr>
            <a:r>
              <a:rPr lang="en-GB" sz="3600" dirty="0"/>
              <a:t>Form groups by country</a:t>
            </a:r>
          </a:p>
          <a:p>
            <a:pPr marL="742950" indent="-742950">
              <a:buAutoNum type="arabicPeriod"/>
            </a:pPr>
            <a:r>
              <a:rPr lang="en-GB" sz="3600" dirty="0"/>
              <a:t>Each group will need a laptop</a:t>
            </a:r>
          </a:p>
          <a:p>
            <a:pPr marL="742950" indent="-742950">
              <a:buAutoNum type="arabicPeriod"/>
            </a:pPr>
            <a:r>
              <a:rPr lang="en-GB" sz="3600" dirty="0"/>
              <a:t>Each group needs to complete a MS PowerPoint template (30 </a:t>
            </a:r>
            <a:r>
              <a:rPr lang="en-GB" sz="3600" dirty="0" err="1"/>
              <a:t>mts</a:t>
            </a:r>
            <a:r>
              <a:rPr lang="en-GB" sz="3600" dirty="0"/>
              <a:t>)</a:t>
            </a:r>
          </a:p>
          <a:p>
            <a:pPr marL="742950" indent="-742950">
              <a:buAutoNum type="arabicPeriod"/>
            </a:pPr>
            <a:r>
              <a:rPr lang="en-GB" sz="3600" dirty="0"/>
              <a:t>Each group should have the following volunteers;</a:t>
            </a:r>
          </a:p>
          <a:p>
            <a:pPr marL="971550" lvl="1" indent="-742950">
              <a:buFont typeface="+mj-lt"/>
              <a:buAutoNum type="romanLcPeriod"/>
            </a:pPr>
            <a:r>
              <a:rPr lang="en-GB" sz="3400" dirty="0"/>
              <a:t>Facilitator – to facilitate the discussion</a:t>
            </a:r>
          </a:p>
          <a:p>
            <a:pPr marL="971550" lvl="1" indent="-742950">
              <a:buFont typeface="+mj-lt"/>
              <a:buAutoNum type="romanLcPeriod"/>
            </a:pPr>
            <a:r>
              <a:rPr lang="en-GB" sz="3400" dirty="0"/>
              <a:t>Rapporteur – to complete the ppt template</a:t>
            </a:r>
          </a:p>
          <a:p>
            <a:pPr marL="971550" lvl="1" indent="-742950">
              <a:buFont typeface="+mj-lt"/>
              <a:buAutoNum type="romanLcPeriod"/>
            </a:pPr>
            <a:r>
              <a:rPr lang="en-GB" sz="3400" dirty="0"/>
              <a:t>Time keeper - to manage the time</a:t>
            </a:r>
          </a:p>
          <a:p>
            <a:pPr marL="971550" lvl="1" indent="-742950">
              <a:buFont typeface="+mj-lt"/>
              <a:buAutoNum type="romanLcPeriod"/>
            </a:pPr>
            <a:r>
              <a:rPr lang="en-GB" sz="3400" dirty="0"/>
              <a:t>Presenter – to provide a 3 to 5 </a:t>
            </a:r>
            <a:r>
              <a:rPr lang="en-GB" sz="3400" dirty="0" err="1"/>
              <a:t>mt</a:t>
            </a:r>
            <a:r>
              <a:rPr lang="en-GB" sz="3400" dirty="0"/>
              <a:t> overview </a:t>
            </a:r>
          </a:p>
          <a:p>
            <a:pPr marL="971550" lvl="1" indent="-742950">
              <a:buAutoNum type="romanLcPeriod"/>
            </a:pPr>
            <a:endParaRPr lang="en-GB" sz="3400" dirty="0"/>
          </a:p>
          <a:p>
            <a:pPr marL="742950" indent="-742950">
              <a:buAutoNum type="arabicPeriod"/>
            </a:pPr>
            <a:endParaRPr lang="en-GB" sz="3600" dirty="0"/>
          </a:p>
          <a:p>
            <a:pPr algn="ctr"/>
            <a:endParaRPr lang="en-LK" sz="3200" dirty="0"/>
          </a:p>
          <a:p>
            <a:pPr marL="342900" indent="-342900">
              <a:buFont typeface="Wingdings" pitchFamily="2" charset="2"/>
              <a:buChar char="Ø"/>
            </a:pPr>
            <a:endParaRPr lang="en-LK" sz="3200" dirty="0"/>
          </a:p>
          <a:p>
            <a:pPr marL="342900" indent="-342900">
              <a:buFont typeface="Wingdings" pitchFamily="2" charset="2"/>
              <a:buChar char="Ø"/>
            </a:pPr>
            <a:endParaRPr lang="en-LK" sz="3200" dirty="0"/>
          </a:p>
          <a:p>
            <a:pPr marL="342900" indent="-342900">
              <a:buFont typeface="Wingdings" pitchFamily="2" charset="2"/>
              <a:buChar char="Ø"/>
            </a:pPr>
            <a:endParaRPr lang="en-LK" sz="3200" dirty="0"/>
          </a:p>
          <a:p>
            <a:pPr marL="342900" indent="-342900">
              <a:buFont typeface="Wingdings" pitchFamily="2" charset="2"/>
              <a:buChar char="Ø"/>
            </a:pPr>
            <a:endParaRPr lang="en-LK" sz="3200" dirty="0"/>
          </a:p>
          <a:p>
            <a:pPr marL="342900" indent="-342900">
              <a:buFont typeface="Wingdings" pitchFamily="2" charset="2"/>
              <a:buChar char="Ø"/>
            </a:pPr>
            <a:endParaRPr lang="en-LK" sz="3200" dirty="0"/>
          </a:p>
        </p:txBody>
      </p:sp>
    </p:spTree>
    <p:extLst>
      <p:ext uri="{BB962C8B-B14F-4D97-AF65-F5344CB8AC3E}">
        <p14:creationId xmlns:p14="http://schemas.microsoft.com/office/powerpoint/2010/main" val="182216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916B-0196-430E-3186-A9D0953CE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&lt;insert name of country&gt;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C8FD1D-08AD-F3CF-C0E9-39EBBA0D7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Group Work Session</a:t>
            </a:r>
          </a:p>
          <a:p>
            <a:r>
              <a:rPr lang="en-GB" dirty="0"/>
              <a:t>FPCC Regional Faith Engagement Forum</a:t>
            </a:r>
          </a:p>
          <a:p>
            <a:endParaRPr lang="en-GB" dirty="0"/>
          </a:p>
          <a:p>
            <a:r>
              <a:rPr lang="en-GB" dirty="0"/>
              <a:t>9 May 2022</a:t>
            </a:r>
          </a:p>
        </p:txBody>
      </p:sp>
    </p:spTree>
    <p:extLst>
      <p:ext uri="{BB962C8B-B14F-4D97-AF65-F5344CB8AC3E}">
        <p14:creationId xmlns:p14="http://schemas.microsoft.com/office/powerpoint/2010/main" val="4028208081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</TotalTime>
  <Words>716</Words>
  <Application>Microsoft Macintosh PowerPoint</Application>
  <PresentationFormat>Widescreen</PresentationFormat>
  <Paragraphs>216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Avenir Next LT Pro</vt:lpstr>
      <vt:lpstr>Calibri</vt:lpstr>
      <vt:lpstr>Calibri Light</vt:lpstr>
      <vt:lpstr>Helvetica</vt:lpstr>
      <vt:lpstr>Posterama</vt:lpstr>
      <vt:lpstr>Wingdings</vt:lpstr>
      <vt:lpstr>SplashVTI</vt:lpstr>
      <vt:lpstr>Office Theme</vt:lpstr>
      <vt:lpstr>Context analysis, Mapping &amp; Formative Research on faith actors working on child rights in the UNICEF ROSA region </vt:lpstr>
      <vt:lpstr>Objectives </vt:lpstr>
      <vt:lpstr>PowerPoint Presentation</vt:lpstr>
      <vt:lpstr>PowerPoint Presentation</vt:lpstr>
      <vt:lpstr>PowerPoint Presentation</vt:lpstr>
      <vt:lpstr>Timeline</vt:lpstr>
      <vt:lpstr>PowerPoint Presentation</vt:lpstr>
      <vt:lpstr>Group Work Instructions</vt:lpstr>
      <vt:lpstr>&lt;insert name of country&gt;</vt:lpstr>
      <vt:lpstr>1. Who are the main stakeholders for FPCC Government agencies, International agencies including UN, Religious leaders, Faith actors, Faith based organisations, others</vt:lpstr>
      <vt:lpstr>1. Who are the main stakeholders for FPCC (contd.) Government agencies, International agencies including UN, Religious leaders, Faith actors, Faith based organisations, others</vt:lpstr>
      <vt:lpstr>2. What structures - inter religious councils (or similar) - for faith based engagement already exist in your country? </vt:lpstr>
      <vt:lpstr>2. What structures - inter religious councils (or similar) - for faith based engagement already exist in your country? </vt:lpstr>
      <vt:lpstr>3. What can be done to improve coordination for engaging faith actors in promoting child rights?</vt:lpstr>
      <vt:lpstr>Thank you for your continued support 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Formative Research on faith actors working on child rights in the UNICEF ROSA region </dc:title>
  <dc:creator>Amina Yoosuf</dc:creator>
  <cp:lastModifiedBy>Dave Maurice</cp:lastModifiedBy>
  <cp:revision>14</cp:revision>
  <dcterms:created xsi:type="dcterms:W3CDTF">2022-05-07T07:19:54Z</dcterms:created>
  <dcterms:modified xsi:type="dcterms:W3CDTF">2022-05-09T07:24:04Z</dcterms:modified>
</cp:coreProperties>
</file>