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drawingml.chartshapes+xml" PartName="/ppt/drawings/drawing1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jnaphtRFpq+3S6hz4WzSshWQ2P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171A0EA-14E7-42EB-8039-EB1A9428D2EA}">
  <a:tblStyle styleId="{D171A0EA-14E7-42EB-8039-EB1A9428D2E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3BEC136C-CF4D-4EB7-B8F6-CD289D359462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https://unicef.sharepoint.com/teams/SAR-Gender/DocumentLibrary1/Adolescent%20Girls%20Framework/Accelerator/Accelerator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https://unicef.sharepoint.com/teams/SAR-Gender/DocumentLibrary1/Adolescent%20Girls%20Framework/Accelerator/Accelerator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https://unicef.sharepoint.com/teams/SAR-Gender/DocumentLibrary1/Adolescent%20Girls%20Framework/Accelerator/Accelerator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https://unicef.sharepoint.com/teams/SAR-Gender/DocumentLibrary1/Adolescent%20Girls%20Framework/Accelerator/Accelerator.xlsx" TargetMode="Externa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Net Attendace of Adolescent Boys in School</a:t>
            </a:r>
          </a:p>
        </c:rich>
      </c:tx>
      <c:layout>
        <c:manualLayout>
          <c:xMode val="edge"/>
          <c:yMode val="edge"/>
          <c:x val="0.1564026684164479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'Drop out'!$A$3</c:f>
              <c:strCache>
                <c:ptCount val="1"/>
                <c:pt idx="0">
                  <c:v>Primary School Net Attendance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'Drop out'!$B$1:$Q$2</c:f>
              <c:strCache>
                <c:ptCount val="15"/>
                <c:pt idx="0">
                  <c:v>Afghanistan </c:v>
                </c:pt>
                <c:pt idx="2">
                  <c:v>Bangladesh </c:v>
                </c:pt>
                <c:pt idx="4">
                  <c:v>Bhutan</c:v>
                </c:pt>
                <c:pt idx="6">
                  <c:v>India </c:v>
                </c:pt>
                <c:pt idx="8">
                  <c:v>Maldives </c:v>
                </c:pt>
                <c:pt idx="10">
                  <c:v>Nepal </c:v>
                </c:pt>
                <c:pt idx="12">
                  <c:v>Pakistan</c:v>
                </c:pt>
                <c:pt idx="14">
                  <c:v>Sri Lanka </c:v>
                </c:pt>
              </c:strCache>
            </c:strRef>
          </c:cat>
          <c:val>
            <c:numRef>
              <c:f>'Drop out'!$B$3:$Q$3</c:f>
              <c:numCache>
                <c:formatCode>General</c:formatCode>
                <c:ptCount val="16"/>
                <c:pt idx="0">
                  <c:v>62.9</c:v>
                </c:pt>
                <c:pt idx="2">
                  <c:v>83.3</c:v>
                </c:pt>
                <c:pt idx="4">
                  <c:v>91.2</c:v>
                </c:pt>
                <c:pt idx="6">
                  <c:v>95.2</c:v>
                </c:pt>
                <c:pt idx="8">
                  <c:v>94.3</c:v>
                </c:pt>
                <c:pt idx="10">
                  <c:v>79.400000000000006</c:v>
                </c:pt>
                <c:pt idx="12">
                  <c:v>61.4</c:v>
                </c:pt>
                <c:pt idx="14">
                  <c:v>97.8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5-49BC-8A7E-C8737206280A}"/>
            </c:ext>
          </c:extLst>
        </c:ser>
        <c:ser>
          <c:idx val="1"/>
          <c:order val="1"/>
          <c:tx>
            <c:strRef>
              <c:f>'Drop out'!$A$4</c:f>
              <c:strCache>
                <c:ptCount val="1"/>
                <c:pt idx="0">
                  <c:v>Secondary School Net Attendance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'Drop out'!$B$1:$Q$2</c:f>
              <c:strCache>
                <c:ptCount val="15"/>
                <c:pt idx="0">
                  <c:v>Afghanistan </c:v>
                </c:pt>
                <c:pt idx="2">
                  <c:v>Bangladesh </c:v>
                </c:pt>
                <c:pt idx="4">
                  <c:v>Bhutan</c:v>
                </c:pt>
                <c:pt idx="6">
                  <c:v>India </c:v>
                </c:pt>
                <c:pt idx="8">
                  <c:v>Maldives </c:v>
                </c:pt>
                <c:pt idx="10">
                  <c:v>Nepal </c:v>
                </c:pt>
                <c:pt idx="12">
                  <c:v>Pakistan</c:v>
                </c:pt>
                <c:pt idx="14">
                  <c:v>Sri Lanka </c:v>
                </c:pt>
              </c:strCache>
            </c:strRef>
          </c:cat>
          <c:val>
            <c:numRef>
              <c:f>'Drop out'!$B$4:$Q$4</c:f>
              <c:numCache>
                <c:formatCode>General</c:formatCode>
                <c:ptCount val="16"/>
                <c:pt idx="0">
                  <c:v>42.8</c:v>
                </c:pt>
                <c:pt idx="2">
                  <c:v>51.2</c:v>
                </c:pt>
                <c:pt idx="4">
                  <c:v>55.8</c:v>
                </c:pt>
                <c:pt idx="6">
                  <c:v>95</c:v>
                </c:pt>
                <c:pt idx="8">
                  <c:v>77.099999999999994</c:v>
                </c:pt>
                <c:pt idx="10">
                  <c:v>67.900000000000006</c:v>
                </c:pt>
                <c:pt idx="12">
                  <c:v>39.9</c:v>
                </c:pt>
                <c:pt idx="14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5-49BC-8A7E-C87372062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7128432"/>
        <c:axId val="637130096"/>
        <c:axId val="0"/>
      </c:bar3DChart>
      <c:catAx>
        <c:axId val="637128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Country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30096"/>
        <c:crosses val="autoZero"/>
        <c:auto val="1"/>
        <c:lblAlgn val="ctr"/>
        <c:lblOffset val="100"/>
        <c:noMultiLvlLbl val="0"/>
      </c:catAx>
      <c:valAx>
        <c:axId val="63713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Attendance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12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Net Attendance of Adolescent Girls in School</a:t>
            </a:r>
          </a:p>
        </c:rich>
      </c:tx>
      <c:layout>
        <c:manualLayout>
          <c:xMode val="edge"/>
          <c:yMode val="edge"/>
          <c:x val="0.1406041119860017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'Drop out'!$A$11</c:f>
              <c:strCache>
                <c:ptCount val="1"/>
                <c:pt idx="0">
                  <c:v>Primary School Net Attendance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'Drop out'!$B$10:$I$10</c:f>
              <c:strCache>
                <c:ptCount val="8"/>
                <c:pt idx="0">
                  <c:v>Afghanistan </c:v>
                </c:pt>
                <c:pt idx="1">
                  <c:v>Bangladesh</c:v>
                </c:pt>
                <c:pt idx="2">
                  <c:v>Bhutan </c:v>
                </c:pt>
                <c:pt idx="3">
                  <c:v>India</c:v>
                </c:pt>
                <c:pt idx="4">
                  <c:v>Maldives </c:v>
                </c:pt>
                <c:pt idx="5">
                  <c:v>Nepal</c:v>
                </c:pt>
                <c:pt idx="6">
                  <c:v>Pakistan</c:v>
                </c:pt>
                <c:pt idx="7">
                  <c:v>Sri Lanka</c:v>
                </c:pt>
              </c:strCache>
            </c:strRef>
          </c:cat>
          <c:val>
            <c:numRef>
              <c:f>'Drop out'!$B$11:$I$11</c:f>
              <c:numCache>
                <c:formatCode>General</c:formatCode>
                <c:ptCount val="8"/>
                <c:pt idx="0">
                  <c:v>46.4</c:v>
                </c:pt>
                <c:pt idx="1">
                  <c:v>88.5</c:v>
                </c:pt>
                <c:pt idx="2">
                  <c:v>92.7</c:v>
                </c:pt>
                <c:pt idx="3">
                  <c:v>91</c:v>
                </c:pt>
                <c:pt idx="4">
                  <c:v>93</c:v>
                </c:pt>
                <c:pt idx="5">
                  <c:v>81</c:v>
                </c:pt>
                <c:pt idx="6">
                  <c:v>55.4</c:v>
                </c:pt>
                <c:pt idx="7">
                  <c:v>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4F-4196-97B9-6122E7AA55C1}"/>
            </c:ext>
          </c:extLst>
        </c:ser>
        <c:ser>
          <c:idx val="1"/>
          <c:order val="1"/>
          <c:tx>
            <c:strRef>
              <c:f>'Drop out'!$A$12</c:f>
              <c:strCache>
                <c:ptCount val="1"/>
                <c:pt idx="0">
                  <c:v>Secondary School Net Attendance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'Drop out'!$B$10:$I$10</c:f>
              <c:strCache>
                <c:ptCount val="8"/>
                <c:pt idx="0">
                  <c:v>Afghanistan </c:v>
                </c:pt>
                <c:pt idx="1">
                  <c:v>Bangladesh</c:v>
                </c:pt>
                <c:pt idx="2">
                  <c:v>Bhutan </c:v>
                </c:pt>
                <c:pt idx="3">
                  <c:v>India</c:v>
                </c:pt>
                <c:pt idx="4">
                  <c:v>Maldives </c:v>
                </c:pt>
                <c:pt idx="5">
                  <c:v>Nepal</c:v>
                </c:pt>
                <c:pt idx="6">
                  <c:v>Pakistan</c:v>
                </c:pt>
                <c:pt idx="7">
                  <c:v>Sri Lanka</c:v>
                </c:pt>
              </c:strCache>
            </c:strRef>
          </c:cat>
          <c:val>
            <c:numRef>
              <c:f>'Drop out'!$B$12:$I$12</c:f>
              <c:numCache>
                <c:formatCode>General</c:formatCode>
                <c:ptCount val="8"/>
                <c:pt idx="0">
                  <c:v>21.1</c:v>
                </c:pt>
                <c:pt idx="1">
                  <c:v>64.599999999999994</c:v>
                </c:pt>
                <c:pt idx="2">
                  <c:v>54.1</c:v>
                </c:pt>
                <c:pt idx="3">
                  <c:v>89.9</c:v>
                </c:pt>
                <c:pt idx="4">
                  <c:v>77.3</c:v>
                </c:pt>
                <c:pt idx="5">
                  <c:v>65.5</c:v>
                </c:pt>
                <c:pt idx="6">
                  <c:v>35.6</c:v>
                </c:pt>
                <c:pt idx="7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4F-4196-97B9-6122E7AA5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7624048"/>
        <c:axId val="627625712"/>
        <c:axId val="0"/>
      </c:bar3DChart>
      <c:catAx>
        <c:axId val="627624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Country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25712"/>
        <c:crosses val="autoZero"/>
        <c:auto val="1"/>
        <c:lblAlgn val="ctr"/>
        <c:lblOffset val="100"/>
        <c:noMultiLvlLbl val="0"/>
      </c:catAx>
      <c:valAx>
        <c:axId val="62762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Net Attendance</a:t>
                </a:r>
                <a:r>
                  <a:rPr lang="en-US" baseline="0"/>
                  <a:t>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2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03286456897171E-2"/>
          <c:y val="1.4628955538083625E-2"/>
          <c:w val="0.9546444437635957"/>
          <c:h val="0.84798888824342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Net attendace in Secondary School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Sheet3!$B$1:$G$1</c:f>
              <c:strCache>
                <c:ptCount val="6"/>
                <c:pt idx="0">
                  <c:v>Afghanistan </c:v>
                </c:pt>
                <c:pt idx="1">
                  <c:v>Bangladesh </c:v>
                </c:pt>
                <c:pt idx="2">
                  <c:v>India </c:v>
                </c:pt>
                <c:pt idx="3">
                  <c:v>Maldives </c:v>
                </c:pt>
                <c:pt idx="4">
                  <c:v>Nepal </c:v>
                </c:pt>
                <c:pt idx="5">
                  <c:v>Pakistan</c:v>
                </c:pt>
              </c:strCache>
            </c:strRef>
          </c:cat>
          <c:val>
            <c:numRef>
              <c:f>Sheet3!$B$2:$G$2</c:f>
            </c:numRef>
          </c:val>
          <c:extLst>
            <c:ext xmlns:c16="http://schemas.microsoft.com/office/drawing/2014/chart" uri="{C3380CC4-5D6E-409C-BE32-E72D297353CC}">
              <c16:uniqueId val="{00000000-5457-4309-8BE0-7801516334B0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Sheet3!$B$1:$G$1</c:f>
              <c:strCache>
                <c:ptCount val="6"/>
                <c:pt idx="0">
                  <c:v>Afghanistan </c:v>
                </c:pt>
                <c:pt idx="1">
                  <c:v>Bangladesh </c:v>
                </c:pt>
                <c:pt idx="2">
                  <c:v>India </c:v>
                </c:pt>
                <c:pt idx="3">
                  <c:v>Maldives </c:v>
                </c:pt>
                <c:pt idx="4">
                  <c:v>Nepal </c:v>
                </c:pt>
                <c:pt idx="5">
                  <c:v>Pakistan</c:v>
                </c:pt>
              </c:strCache>
            </c:strRef>
          </c:cat>
          <c:val>
            <c:numRef>
              <c:f>Sheet3!$B$3:$G$3</c:f>
              <c:numCache>
                <c:formatCode>General</c:formatCode>
                <c:ptCount val="6"/>
                <c:pt idx="0">
                  <c:v>31</c:v>
                </c:pt>
                <c:pt idx="1">
                  <c:v>10</c:v>
                </c:pt>
                <c:pt idx="2">
                  <c:v>9</c:v>
                </c:pt>
                <c:pt idx="3">
                  <c:v>31</c:v>
                </c:pt>
                <c:pt idx="4">
                  <c:v>16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57-4309-8BE0-7801516334B0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Girls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Sheet3!$B$1:$G$1</c:f>
              <c:strCache>
                <c:ptCount val="6"/>
                <c:pt idx="0">
                  <c:v>Afghanistan </c:v>
                </c:pt>
                <c:pt idx="1">
                  <c:v>Bangladesh </c:v>
                </c:pt>
                <c:pt idx="2">
                  <c:v>India </c:v>
                </c:pt>
                <c:pt idx="3">
                  <c:v>Maldives </c:v>
                </c:pt>
                <c:pt idx="4">
                  <c:v>Nepal </c:v>
                </c:pt>
                <c:pt idx="5">
                  <c:v>Pakistan</c:v>
                </c:pt>
              </c:strCache>
            </c:strRef>
          </c:cat>
          <c:val>
            <c:numRef>
              <c:f>Sheet3!$B$4:$G$4</c:f>
              <c:numCache>
                <c:formatCode>General</c:formatCode>
                <c:ptCount val="6"/>
                <c:pt idx="0">
                  <c:v>69</c:v>
                </c:pt>
                <c:pt idx="1">
                  <c:v>30</c:v>
                </c:pt>
                <c:pt idx="2">
                  <c:v>25</c:v>
                </c:pt>
                <c:pt idx="3">
                  <c:v>26</c:v>
                </c:pt>
                <c:pt idx="4">
                  <c:v>31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7-4309-8BE0-7801516334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1521440"/>
        <c:axId val="631521856"/>
      </c:barChart>
      <c:catAx>
        <c:axId val="6315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521856"/>
        <c:crosses val="autoZero"/>
        <c:auto val="1"/>
        <c:lblAlgn val="ctr"/>
        <c:lblOffset val="100"/>
        <c:noMultiLvlLbl val="0"/>
      </c:catAx>
      <c:valAx>
        <c:axId val="63152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52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>
                <a:effectLst/>
              </a:rPr>
              <a:t>Percentage of women aged 20-24 years who were first married or in union before age 15</a:t>
            </a:r>
            <a:r>
              <a:rPr lang="en-US" b="1" i="0" baseline="0">
                <a:effectLst/>
              </a:rPr>
              <a:t> and 18</a:t>
            </a:r>
            <a:br>
              <a:rPr lang="en-US" b="1" i="0">
                <a:effectLst/>
              </a:rPr>
            </a:b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'Child Marriage'!$A$2</c:f>
              <c:strCache>
                <c:ptCount val="1"/>
                <c:pt idx="0">
                  <c:v>Married under the age of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'Child Marriage'!$B$1:$I$1</c:f>
              <c:strCache>
                <c:ptCount val="8"/>
                <c:pt idx="0">
                  <c:v>Afghanistan </c:v>
                </c:pt>
                <c:pt idx="1">
                  <c:v>Bangladesh</c:v>
                </c:pt>
                <c:pt idx="2">
                  <c:v>Bhutan </c:v>
                </c:pt>
                <c:pt idx="3">
                  <c:v>India</c:v>
                </c:pt>
                <c:pt idx="4">
                  <c:v>Maldives </c:v>
                </c:pt>
                <c:pt idx="5">
                  <c:v>Nepal</c:v>
                </c:pt>
                <c:pt idx="6">
                  <c:v>Pakistan</c:v>
                </c:pt>
                <c:pt idx="7">
                  <c:v>Sri Lanka</c:v>
                </c:pt>
              </c:strCache>
            </c:strRef>
          </c:cat>
          <c:val>
            <c:numRef>
              <c:f>'Child Marriage'!$B$2:$I$2</c:f>
              <c:numCache>
                <c:formatCode>General</c:formatCode>
                <c:ptCount val="8"/>
                <c:pt idx="0">
                  <c:v>4</c:v>
                </c:pt>
                <c:pt idx="1">
                  <c:v>15</c:v>
                </c:pt>
                <c:pt idx="2">
                  <c:v>6</c:v>
                </c:pt>
                <c:pt idx="3">
                  <c:v>7</c:v>
                </c:pt>
                <c:pt idx="5">
                  <c:v>8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2-4480-867C-5598D0B4019A}"/>
            </c:ext>
          </c:extLst>
        </c:ser>
        <c:ser>
          <c:idx val="1"/>
          <c:order val="1"/>
          <c:tx>
            <c:strRef>
              <c:f>'Child Marriage'!$A$3</c:f>
              <c:strCache>
                <c:ptCount val="1"/>
                <c:pt idx="0">
                  <c:v>Married under the age of 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'Child Marriage'!$B$1:$I$1</c:f>
              <c:strCache>
                <c:ptCount val="8"/>
                <c:pt idx="0">
                  <c:v>Afghanistan </c:v>
                </c:pt>
                <c:pt idx="1">
                  <c:v>Bangladesh</c:v>
                </c:pt>
                <c:pt idx="2">
                  <c:v>Bhutan </c:v>
                </c:pt>
                <c:pt idx="3">
                  <c:v>India</c:v>
                </c:pt>
                <c:pt idx="4">
                  <c:v>Maldives </c:v>
                </c:pt>
                <c:pt idx="5">
                  <c:v>Nepal</c:v>
                </c:pt>
                <c:pt idx="6">
                  <c:v>Pakistan</c:v>
                </c:pt>
                <c:pt idx="7">
                  <c:v>Sri Lanka</c:v>
                </c:pt>
              </c:strCache>
            </c:strRef>
          </c:cat>
          <c:val>
            <c:numRef>
              <c:f>'Child Marriage'!$B$3:$I$3</c:f>
              <c:numCache>
                <c:formatCode>General</c:formatCode>
                <c:ptCount val="8"/>
                <c:pt idx="0">
                  <c:v>28</c:v>
                </c:pt>
                <c:pt idx="1">
                  <c:v>51</c:v>
                </c:pt>
                <c:pt idx="2">
                  <c:v>26</c:v>
                </c:pt>
                <c:pt idx="3">
                  <c:v>27</c:v>
                </c:pt>
                <c:pt idx="4">
                  <c:v>2</c:v>
                </c:pt>
                <c:pt idx="5">
                  <c:v>33</c:v>
                </c:pt>
                <c:pt idx="6">
                  <c:v>18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E2-4480-867C-5598D0B401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9075680"/>
        <c:axId val="719082336"/>
      </c:barChart>
      <c:catAx>
        <c:axId val="71907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082336"/>
        <c:crosses val="autoZero"/>
        <c:auto val="1"/>
        <c:lblAlgn val="ctr"/>
        <c:lblOffset val="100"/>
        <c:noMultiLvlLbl val="0"/>
      </c:catAx>
      <c:valAx>
        <c:axId val="719082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07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0.62163</cdr:x>
      <cdr:y>0.32173</cdr:y>
    </cdr:from>
    <cdr:to>
      <cdr:x>0.7444</cdr:x>
      <cdr:y>0.41543</cdr:y>
    </cdr:to>
    <cdr:sp macro="" textlink="">
      <cdr:nvSpPr>
        <cdr:cNvPr id="2" name="Arrow: Left 1">
          <a:extLst xmlns:a="http://schemas.openxmlformats.org/drawingml/2006/main">
            <a:ext uri="{FF2B5EF4-FFF2-40B4-BE49-F238E27FC236}">
              <a16:creationId xmlns:a16="http://schemas.microsoft.com/office/drawing/2014/main" id="{5F86EE3C-EDA7-4E3D-866A-5DDEE523ADED}"/>
            </a:ext>
          </a:extLst>
        </cdr:cNvPr>
        <cdr:cNvSpPr/>
      </cdr:nvSpPr>
      <cdr:spPr>
        <a:xfrm xmlns:a="http://schemas.openxmlformats.org/drawingml/2006/main">
          <a:off x="6536775" y="1524979"/>
          <a:ext cx="1291037" cy="444114"/>
        </a:xfrm>
        <a:prstGeom xmlns:a="http://schemas.openxmlformats.org/drawingml/2006/main" prst="leftArrow">
          <a:avLst/>
        </a:prstGeom>
        <a:solidFill xmlns:a="http://schemas.openxmlformats.org/drawingml/2006/main">
          <a:schemeClr val="accent1">
            <a:alpha val="54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Relationship Id="rId4" Type="http://schemas.openxmlformats.org/officeDocument/2006/relationships/chart" Target="../charts/chart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Relationship Id="rId4" Type="http://schemas.openxmlformats.org/officeDocument/2006/relationships/hyperlink" Target="https://data.unicef.org/adp/compare-countries/?protection=Child+marriage+%28by+age+15%2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ata.unicef.org/adp/compare-countries/?protection=Child+marriage+%28by+age+15%29" TargetMode="External"/><Relationship Id="rId4" Type="http://schemas.openxmlformats.org/officeDocument/2006/relationships/chart" Target="../charts/chart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7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person, crowd&#10;&#10;Description automatically generated" id="88" name="Google Shape;88;p1"/>
          <p:cNvPicPr preferRelativeResize="0"/>
          <p:nvPr/>
        </p:nvPicPr>
        <p:blipFill rotWithShape="1">
          <a:blip r:embed="rId3">
            <a:alphaModFix/>
          </a:blip>
          <a:srcRect b="3331" l="0" r="0" t="12398"/>
          <a:stretch/>
        </p:blipFill>
        <p:spPr>
          <a:xfrm>
            <a:off x="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lt1">
              <a:alpha val="9294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>
            <p:ph type="ctrTitle"/>
          </p:nvPr>
        </p:nvSpPr>
        <p:spPr>
          <a:xfrm>
            <a:off x="523875" y="5317240"/>
            <a:ext cx="11210925" cy="74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</a:rPr>
              <a:t>Gender Analytics: Regional Disparities </a:t>
            </a:r>
            <a:endParaRPr/>
          </a:p>
        </p:txBody>
      </p:sp>
      <p:cxnSp>
        <p:nvCxnSpPr>
          <p:cNvPr id="91" name="Google Shape;91;p1"/>
          <p:cNvCxnSpPr/>
          <p:nvPr/>
        </p:nvCxnSpPr>
        <p:spPr>
          <a:xfrm>
            <a:off x="0" y="5241983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>
            <a:off x="0" y="6134852"/>
            <a:ext cx="12192000" cy="0"/>
          </a:xfrm>
          <a:prstGeom prst="straightConnector1">
            <a:avLst/>
          </a:prstGeom>
          <a:noFill/>
          <a:ln cap="flat" cmpd="sng" w="41275">
            <a:solidFill>
              <a:schemeClr val="lt1">
                <a:alpha val="89803"/>
              </a:schemeClr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0" y="211237"/>
            <a:ext cx="12192000" cy="7090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b="1" lang="en-US">
                <a:solidFill>
                  <a:schemeClr val="lt2"/>
                </a:solidFill>
              </a:rPr>
              <a:t>Drop out from Primary to Secondary Education</a:t>
            </a:r>
            <a:endParaRPr/>
          </a:p>
        </p:txBody>
      </p:sp>
      <p:graphicFrame>
        <p:nvGraphicFramePr>
          <p:cNvPr id="98" name="Google Shape;98;p2"/>
          <p:cNvGraphicFramePr/>
          <p:nvPr/>
        </p:nvGraphicFramePr>
        <p:xfrm>
          <a:off x="97512" y="1171711"/>
          <a:ext cx="6125029" cy="3528106"/>
        </p:xfrm>
        <a:graphic>
          <a:graphicData uri="http://schemas.openxmlformats.org/drawingml/2006/chart">
            <c:chart r:id="rId3"/>
          </a:graphicData>
        </a:graphic>
      </p:graphicFrame>
      <p:graphicFrame>
        <p:nvGraphicFramePr>
          <p:cNvPr id="99" name="Google Shape;99;p2"/>
          <p:cNvGraphicFramePr/>
          <p:nvPr/>
        </p:nvGraphicFramePr>
        <p:xfrm>
          <a:off x="5940431" y="1121975"/>
          <a:ext cx="5747657" cy="3577842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00" name="Google Shape;100;p2"/>
          <p:cNvSpPr txBox="1"/>
          <p:nvPr/>
        </p:nvSpPr>
        <p:spPr>
          <a:xfrm>
            <a:off x="0" y="6531347"/>
            <a:ext cx="45720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UNICEF South Asia Pocket Book, 2022</a:t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314036" y="5071383"/>
            <a:ext cx="11563928" cy="424872"/>
          </a:xfrm>
          <a:prstGeom prst="rect">
            <a:avLst/>
          </a:prstGeom>
          <a:solidFill>
            <a:srgbClr val="2F549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Secondary school net attendance drops for majority of the South Asian countries except India for boys and girls  </a:t>
            </a:r>
            <a:endParaRPr/>
          </a:p>
        </p:txBody>
      </p:sp>
      <p:sp>
        <p:nvSpPr>
          <p:cNvPr id="102" name="Google Shape;102;p2"/>
          <p:cNvSpPr/>
          <p:nvPr/>
        </p:nvSpPr>
        <p:spPr>
          <a:xfrm>
            <a:off x="286327" y="5542437"/>
            <a:ext cx="11563928" cy="424872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Afghanistan, Bhutan, Bangladesh, Pakistan stark gender disparities  </a:t>
            </a: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286327" y="6014111"/>
            <a:ext cx="11563928" cy="424872"/>
          </a:xfrm>
          <a:prstGeom prst="rect">
            <a:avLst/>
          </a:prstGeom>
          <a:solidFill>
            <a:srgbClr val="9CC2E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Afghanistan and Pakistan have the lowest overall attendance rates in the region for boys and girls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 rot="-5400000">
            <a:off x="10289068" y="1343027"/>
            <a:ext cx="2532832" cy="1273032"/>
          </a:xfrm>
          <a:prstGeom prst="triangle">
            <a:avLst>
              <a:gd fmla="val 50000" name="adj"/>
            </a:avLst>
          </a:prstGeom>
          <a:solidFill>
            <a:schemeClr val="accent4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 rot="5400000">
            <a:off x="-501760" y="5103257"/>
            <a:ext cx="2017580" cy="1014060"/>
          </a:xfrm>
          <a:prstGeom prst="triangle">
            <a:avLst>
              <a:gd fmla="val 50000" name="adj"/>
            </a:avLst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3" name="Google Shape;113;p3"/>
          <p:cNvGraphicFramePr/>
          <p:nvPr/>
        </p:nvGraphicFramePr>
        <p:xfrm>
          <a:off x="1219201" y="1847850"/>
          <a:ext cx="9791700" cy="4768283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114" name="Google Shape;114;p3"/>
          <p:cNvSpPr txBox="1"/>
          <p:nvPr/>
        </p:nvSpPr>
        <p:spPr>
          <a:xfrm>
            <a:off x="1181099" y="6546428"/>
            <a:ext cx="3918857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Source: UNICEF Adolescent Data Portal</a:t>
            </a:r>
            <a:endParaRPr i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15410" y="80740"/>
            <a:ext cx="11975975" cy="1077218"/>
          </a:xfrm>
          <a:prstGeom prst="rect">
            <a:avLst/>
          </a:prstGeom>
          <a:solidFill>
            <a:srgbClr val="002060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Percentage of youth aged 15-24 years not in education, employment or training</a:t>
            </a:r>
            <a:endParaRPr sz="28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2004291" y="1996655"/>
            <a:ext cx="912690" cy="4318198"/>
          </a:xfrm>
          <a:prstGeom prst="ellipse">
            <a:avLst/>
          </a:prstGeom>
          <a:solidFill>
            <a:srgbClr val="FEE599">
              <a:alpha val="23921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9853023" y="3191493"/>
            <a:ext cx="912690" cy="3076767"/>
          </a:xfrm>
          <a:prstGeom prst="ellipse">
            <a:avLst/>
          </a:prstGeom>
          <a:solidFill>
            <a:srgbClr val="FEE599">
              <a:alpha val="23921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6276110" y="3455445"/>
            <a:ext cx="912690" cy="2739576"/>
          </a:xfrm>
          <a:prstGeom prst="ellipse">
            <a:avLst/>
          </a:prstGeom>
          <a:solidFill>
            <a:srgbClr val="FEE599">
              <a:alpha val="23921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 txBox="1"/>
          <p:nvPr>
            <p:ph type="title"/>
          </p:nvPr>
        </p:nvSpPr>
        <p:spPr>
          <a:xfrm>
            <a:off x="0" y="174032"/>
            <a:ext cx="12192000" cy="81425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Child Marriage </a:t>
            </a:r>
            <a:r>
              <a:rPr lang="en-US" sz="4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-1130900" y="6544087"/>
            <a:ext cx="4897316" cy="2545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</a:pPr>
            <a:r>
              <a:rPr i="1" lang="en-US" sz="9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Source: UNICEF Adolescent Data Portal</a:t>
            </a:r>
            <a:endParaRPr i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6" name="Google Shape;126;p4"/>
          <p:cNvGraphicFramePr/>
          <p:nvPr/>
        </p:nvGraphicFramePr>
        <p:xfrm>
          <a:off x="501779" y="1459907"/>
          <a:ext cx="10515595" cy="4739861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127" name="Google Shape;127;p4"/>
          <p:cNvSpPr/>
          <p:nvPr/>
        </p:nvSpPr>
        <p:spPr>
          <a:xfrm>
            <a:off x="10399184" y="4701309"/>
            <a:ext cx="1291037" cy="46181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C55A11">
              <a:alpha val="53725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6003636" y="3829837"/>
            <a:ext cx="1291037" cy="463276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00B050">
              <a:alpha val="53725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5"/>
          <p:cNvPicPr preferRelativeResize="0"/>
          <p:nvPr/>
        </p:nvPicPr>
        <p:blipFill rotWithShape="1">
          <a:blip r:embed="rId3">
            <a:alphaModFix/>
          </a:blip>
          <a:srcRect b="18" l="0" r="0" t="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685800"/>
            <a:ext cx="97536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725" y="0"/>
            <a:ext cx="668654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/>
          <p:nvPr/>
        </p:nvSpPr>
        <p:spPr>
          <a:xfrm>
            <a:off x="397424" y="91806"/>
            <a:ext cx="6765000" cy="8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Gender Action Plan 2022─2025 Results Framework</a:t>
            </a:r>
            <a:endParaRPr/>
          </a:p>
        </p:txBody>
      </p:sp>
      <p:sp>
        <p:nvSpPr>
          <p:cNvPr id="151" name="Google Shape;151;p8"/>
          <p:cNvSpPr txBox="1"/>
          <p:nvPr/>
        </p:nvSpPr>
        <p:spPr>
          <a:xfrm rot="-5400000">
            <a:off x="11071867" y="2057415"/>
            <a:ext cx="19050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UNICEF/UN0430068/Naftalin</a:t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>
            <a:off x="327555" y="3433824"/>
            <a:ext cx="359268" cy="1206182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 txBox="1"/>
          <p:nvPr/>
        </p:nvSpPr>
        <p:spPr>
          <a:xfrm rot="-5400000">
            <a:off x="-78369" y="3874795"/>
            <a:ext cx="1171106" cy="3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777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5777"/>
                </a:solidFill>
                <a:latin typeface="Arial"/>
                <a:ea typeface="Arial"/>
                <a:cs typeface="Arial"/>
                <a:sym typeface="Arial"/>
              </a:rPr>
              <a:t>Gender priorities across the life course</a:t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327555" y="4804040"/>
            <a:ext cx="730899" cy="1209944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 txBox="1"/>
          <p:nvPr/>
        </p:nvSpPr>
        <p:spPr>
          <a:xfrm rot="-5400000">
            <a:off x="123707" y="5079227"/>
            <a:ext cx="1138585" cy="659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777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5777"/>
                </a:solidFill>
                <a:latin typeface="Arial"/>
                <a:ea typeface="Arial"/>
                <a:cs typeface="Arial"/>
                <a:sym typeface="Arial"/>
              </a:rPr>
              <a:t>Adolescent girls’ leadership and well-being</a:t>
            </a:r>
            <a:endParaRPr/>
          </a:p>
        </p:txBody>
      </p:sp>
      <p:graphicFrame>
        <p:nvGraphicFramePr>
          <p:cNvPr id="156" name="Google Shape;156;p8"/>
          <p:cNvGraphicFramePr/>
          <p:nvPr/>
        </p:nvGraphicFramePr>
        <p:xfrm>
          <a:off x="1403493" y="17759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{D171A0EA-14E7-42EB-8039-EB1A9428D2EA}</a:tableStyleId>
              </a:tblPr>
              <a:tblGrid>
                <a:gridCol w="2088700"/>
                <a:gridCol w="2088700"/>
                <a:gridCol w="2088700"/>
                <a:gridCol w="2088700"/>
                <a:gridCol w="2088700"/>
              </a:tblGrid>
              <a:tr h="400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Goal Area 1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Health &amp; Nutrition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Goal Area 2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Education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Goal Area 3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Child Protection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Goal Area 4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WASH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Goal Area 5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7692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>
                          <a:solidFill>
                            <a:schemeClr val="lt2"/>
                          </a:solidFill>
                        </a:rPr>
                        <a:t>Social Protection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7" name="Google Shape;157;p8"/>
          <p:cNvSpPr/>
          <p:nvPr/>
        </p:nvSpPr>
        <p:spPr>
          <a:xfrm>
            <a:off x="1071655" y="2598905"/>
            <a:ext cx="10722929" cy="235770"/>
          </a:xfrm>
          <a:prstGeom prst="roundRect">
            <a:avLst>
              <a:gd fmla="val 16667" name="adj"/>
            </a:avLst>
          </a:prstGeom>
          <a:solidFill>
            <a:srgbClr val="CC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Gender equality programming for transformative results, including to address discriminatory gender norms</a:t>
            </a:r>
            <a:endParaRPr/>
          </a:p>
        </p:txBody>
      </p:sp>
      <p:sp>
        <p:nvSpPr>
          <p:cNvPr id="158" name="Google Shape;158;p8"/>
          <p:cNvSpPr/>
          <p:nvPr/>
        </p:nvSpPr>
        <p:spPr>
          <a:xfrm>
            <a:off x="1071655" y="2303581"/>
            <a:ext cx="10722930" cy="235770"/>
          </a:xfrm>
          <a:prstGeom prst="roundRect">
            <a:avLst>
              <a:gd fmla="val 16667" name="adj"/>
            </a:avLst>
          </a:prstGeom>
          <a:solidFill>
            <a:srgbClr val="CC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Address gender-based violence</a:t>
            </a:r>
            <a:endParaRPr/>
          </a:p>
        </p:txBody>
      </p:sp>
      <p:sp>
        <p:nvSpPr>
          <p:cNvPr id="159" name="Google Shape;159;p8"/>
          <p:cNvSpPr/>
          <p:nvPr/>
        </p:nvSpPr>
        <p:spPr>
          <a:xfrm>
            <a:off x="10079897" y="3279137"/>
            <a:ext cx="1714688" cy="1122451"/>
          </a:xfrm>
          <a:prstGeom prst="roundRect">
            <a:avLst>
              <a:gd fmla="val 4861" name="adj"/>
            </a:avLst>
          </a:prstGeom>
          <a:solidFill>
            <a:srgbClr val="F26A2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Gender-responsive social protection systems and care work</a:t>
            </a:r>
            <a:endParaRPr/>
          </a:p>
        </p:txBody>
      </p:sp>
      <p:sp>
        <p:nvSpPr>
          <p:cNvPr id="160" name="Google Shape;160;p8"/>
          <p:cNvSpPr/>
          <p:nvPr/>
        </p:nvSpPr>
        <p:spPr>
          <a:xfrm>
            <a:off x="269033" y="2166125"/>
            <a:ext cx="772303" cy="1049162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"/>
          <p:cNvSpPr txBox="1"/>
          <p:nvPr/>
        </p:nvSpPr>
        <p:spPr>
          <a:xfrm rot="-5400000">
            <a:off x="168296" y="2342255"/>
            <a:ext cx="973761" cy="696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777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5777"/>
                </a:solidFill>
                <a:latin typeface="Arial"/>
                <a:ea typeface="Arial"/>
                <a:cs typeface="Arial"/>
                <a:sym typeface="Arial"/>
              </a:rPr>
              <a:t>Cross-cutting organizational priorities </a:t>
            </a:r>
            <a:endParaRPr/>
          </a:p>
        </p:txBody>
      </p:sp>
      <p:sp>
        <p:nvSpPr>
          <p:cNvPr id="162" name="Google Shape;162;p8"/>
          <p:cNvSpPr/>
          <p:nvPr/>
        </p:nvSpPr>
        <p:spPr>
          <a:xfrm>
            <a:off x="1071657" y="3295600"/>
            <a:ext cx="2371646" cy="1107892"/>
          </a:xfrm>
          <a:prstGeom prst="roundRect">
            <a:avLst>
              <a:gd fmla="val 7098" name="adj"/>
            </a:avLst>
          </a:prstGeom>
          <a:solidFill>
            <a:srgbClr val="374EA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Quality maternal health care and nutrition, and HIV testing, counselling and care</a:t>
            </a:r>
            <a:endParaRPr/>
          </a:p>
        </p:txBody>
      </p:sp>
      <p:sp>
        <p:nvSpPr>
          <p:cNvPr id="163" name="Google Shape;163;p8"/>
          <p:cNvSpPr/>
          <p:nvPr/>
        </p:nvSpPr>
        <p:spPr>
          <a:xfrm>
            <a:off x="3580226" y="3281041"/>
            <a:ext cx="2079974" cy="1122451"/>
          </a:xfrm>
          <a:prstGeom prst="roundRect">
            <a:avLst>
              <a:gd fmla="val 4861" name="adj"/>
            </a:avLst>
          </a:prstGeom>
          <a:solidFill>
            <a:srgbClr val="00843E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Gender-responsive education systems and equitable access to education for all</a:t>
            </a:r>
            <a:endParaRPr/>
          </a:p>
        </p:txBody>
      </p:sp>
      <p:sp>
        <p:nvSpPr>
          <p:cNvPr id="164" name="Google Shape;164;p8"/>
          <p:cNvSpPr/>
          <p:nvPr/>
        </p:nvSpPr>
        <p:spPr>
          <a:xfrm>
            <a:off x="5801105" y="3289457"/>
            <a:ext cx="2180634" cy="1114036"/>
          </a:xfrm>
          <a:prstGeom prst="roundRect">
            <a:avLst>
              <a:gd fmla="val 5961" name="adj"/>
            </a:avLst>
          </a:prstGeom>
          <a:solidFill>
            <a:srgbClr val="80BD4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Addressing violence against girls, boys and women and harmful practices</a:t>
            </a:r>
            <a:endParaRPr/>
          </a:p>
        </p:txBody>
      </p:sp>
      <p:sp>
        <p:nvSpPr>
          <p:cNvPr id="165" name="Google Shape;165;p8"/>
          <p:cNvSpPr/>
          <p:nvPr/>
        </p:nvSpPr>
        <p:spPr>
          <a:xfrm>
            <a:off x="1059563" y="4676030"/>
            <a:ext cx="2383553" cy="1484737"/>
          </a:xfrm>
          <a:prstGeom prst="roundRect">
            <a:avLst>
              <a:gd fmla="val 7544" name="adj"/>
            </a:avLst>
          </a:prstGeom>
          <a:solidFill>
            <a:srgbClr val="6B1E7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Promote adolescent girls’ nutrition and pregnancy care, and the prevention of HIV/AIDS and human papillomavirus</a:t>
            </a:r>
            <a:endParaRPr/>
          </a:p>
        </p:txBody>
      </p:sp>
      <p:sp>
        <p:nvSpPr>
          <p:cNvPr id="166" name="Google Shape;166;p8"/>
          <p:cNvSpPr/>
          <p:nvPr/>
        </p:nvSpPr>
        <p:spPr>
          <a:xfrm>
            <a:off x="3580225" y="4676031"/>
            <a:ext cx="2073921" cy="1484738"/>
          </a:xfrm>
          <a:prstGeom prst="roundRect">
            <a:avLst>
              <a:gd fmla="val 6531" name="adj"/>
            </a:avLst>
          </a:prstGeom>
          <a:solidFill>
            <a:srgbClr val="6B1E7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Advance girls’ education, learning and skills, including  science, technology, engineering,  mathematics and digital skills</a:t>
            </a:r>
            <a:endParaRPr/>
          </a:p>
        </p:txBody>
      </p:sp>
      <p:sp>
        <p:nvSpPr>
          <p:cNvPr id="167" name="Google Shape;167;p8"/>
          <p:cNvSpPr/>
          <p:nvPr/>
        </p:nvSpPr>
        <p:spPr>
          <a:xfrm>
            <a:off x="5785352" y="4676030"/>
            <a:ext cx="2210196" cy="1484739"/>
          </a:xfrm>
          <a:prstGeom prst="roundRect">
            <a:avLst>
              <a:gd fmla="val 7544" name="adj"/>
            </a:avLst>
          </a:prstGeom>
          <a:solidFill>
            <a:srgbClr val="6B1E7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Eliminate child marriage and early unions</a:t>
            </a:r>
            <a:endParaRPr/>
          </a:p>
        </p:txBody>
      </p:sp>
      <p:sp>
        <p:nvSpPr>
          <p:cNvPr id="168" name="Google Shape;168;p8"/>
          <p:cNvSpPr/>
          <p:nvPr/>
        </p:nvSpPr>
        <p:spPr>
          <a:xfrm>
            <a:off x="8136409" y="4675273"/>
            <a:ext cx="1841300" cy="1485497"/>
          </a:xfrm>
          <a:prstGeom prst="roundRect">
            <a:avLst>
              <a:gd fmla="val 6531" name="adj"/>
            </a:avLst>
          </a:prstGeom>
          <a:solidFill>
            <a:srgbClr val="6B1E7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Promote accessible and dignified menstrual health and hygiene services, including tackling taboos about menstruation</a:t>
            </a:r>
            <a:endParaRPr b="1" i="0" sz="13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8146489" y="3285249"/>
            <a:ext cx="1729032" cy="1114036"/>
          </a:xfrm>
          <a:prstGeom prst="roundRect">
            <a:avLst>
              <a:gd fmla="val 7150" name="adj"/>
            </a:avLst>
          </a:prstGeom>
          <a:solidFill>
            <a:srgbClr val="FFC20E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Equitable water sanitation and hygiene systems</a:t>
            </a:r>
            <a:endParaRPr/>
          </a:p>
        </p:txBody>
      </p:sp>
      <p:grpSp>
        <p:nvGrpSpPr>
          <p:cNvPr id="170" name="Google Shape;170;p8"/>
          <p:cNvGrpSpPr/>
          <p:nvPr/>
        </p:nvGrpSpPr>
        <p:grpSpPr>
          <a:xfrm>
            <a:off x="979566" y="-5866144"/>
            <a:ext cx="11477143" cy="961487"/>
            <a:chOff x="371171" y="1965636"/>
            <a:chExt cx="11477143" cy="961487"/>
          </a:xfrm>
        </p:grpSpPr>
        <p:grpSp>
          <p:nvGrpSpPr>
            <p:cNvPr id="171" name="Google Shape;171;p8"/>
            <p:cNvGrpSpPr/>
            <p:nvPr/>
          </p:nvGrpSpPr>
          <p:grpSpPr>
            <a:xfrm>
              <a:off x="371171" y="1965636"/>
              <a:ext cx="11477143" cy="961487"/>
              <a:chOff x="358108" y="1939510"/>
              <a:chExt cx="7629869" cy="1241772"/>
            </a:xfrm>
          </p:grpSpPr>
          <p:sp>
            <p:nvSpPr>
              <p:cNvPr id="172" name="Google Shape;172;p8"/>
              <p:cNvSpPr/>
              <p:nvPr/>
            </p:nvSpPr>
            <p:spPr>
              <a:xfrm>
                <a:off x="358108" y="1939510"/>
                <a:ext cx="2105394" cy="1241772"/>
              </a:xfrm>
              <a:prstGeom prst="chevron">
                <a:avLst>
                  <a:gd fmla="val 18647" name="adj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8"/>
              <p:cNvSpPr/>
              <p:nvPr/>
            </p:nvSpPr>
            <p:spPr>
              <a:xfrm>
                <a:off x="2398935" y="1939510"/>
                <a:ext cx="2385093" cy="1241772"/>
              </a:xfrm>
              <a:prstGeom prst="chevron">
                <a:avLst>
                  <a:gd fmla="val 18647" name="adj"/>
                </a:avLst>
              </a:prstGeom>
              <a:solidFill>
                <a:srgbClr val="374DA3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8"/>
              <p:cNvSpPr/>
              <p:nvPr/>
            </p:nvSpPr>
            <p:spPr>
              <a:xfrm>
                <a:off x="4735850" y="1939510"/>
                <a:ext cx="3252127" cy="1241772"/>
              </a:xfrm>
              <a:prstGeom prst="chevron">
                <a:avLst>
                  <a:gd fmla="val 18647" name="adj"/>
                </a:avLst>
              </a:prstGeom>
              <a:solidFill>
                <a:srgbClr val="6A1E7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800"/>
                  <a:buFont typeface="Calibri"/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5" name="Google Shape;175;p8"/>
            <p:cNvSpPr txBox="1"/>
            <p:nvPr/>
          </p:nvSpPr>
          <p:spPr>
            <a:xfrm>
              <a:off x="699248" y="2317959"/>
              <a:ext cx="2715687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Establish basic gender architecture, define priority results and roll out programmatic models of excellence</a:t>
              </a:r>
              <a:endParaRPr/>
            </a:p>
          </p:txBody>
        </p:sp>
        <p:sp>
          <p:nvSpPr>
            <p:cNvPr id="176" name="Google Shape;176;p8"/>
            <p:cNvSpPr txBox="1"/>
            <p:nvPr/>
          </p:nvSpPr>
          <p:spPr>
            <a:xfrm>
              <a:off x="699248" y="2080999"/>
              <a:ext cx="1645919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b="1" i="0" lang="en-US" sz="13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GAP 1: 2014-2017</a:t>
              </a:r>
              <a:endParaRPr/>
            </a:p>
          </p:txBody>
        </p:sp>
        <p:sp>
          <p:nvSpPr>
            <p:cNvPr id="177" name="Google Shape;177;p8"/>
            <p:cNvSpPr txBox="1"/>
            <p:nvPr/>
          </p:nvSpPr>
          <p:spPr>
            <a:xfrm>
              <a:off x="3849340" y="2317959"/>
              <a:ext cx="30411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Accelerate gender programming, capacity, measurement and resources and showcase established models of programming excellence </a:t>
              </a:r>
              <a:endParaRPr b="0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8"/>
            <p:cNvSpPr txBox="1"/>
            <p:nvPr/>
          </p:nvSpPr>
          <p:spPr>
            <a:xfrm>
              <a:off x="3849339" y="2080999"/>
              <a:ext cx="1645919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b="1" i="0" lang="en-US" sz="13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GAP 2: 2018-2021 </a:t>
              </a:r>
              <a:endParaRPr/>
            </a:p>
          </p:txBody>
        </p:sp>
        <p:sp>
          <p:nvSpPr>
            <p:cNvPr id="179" name="Google Shape;179;p8"/>
            <p:cNvSpPr txBox="1"/>
            <p:nvPr/>
          </p:nvSpPr>
          <p:spPr>
            <a:xfrm>
              <a:off x="7297591" y="2317959"/>
              <a:ext cx="43283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b="0" i="0" lang="en-US" sz="10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Integrate gender equality programming for transformative results in all areas of work across the humanitarian-development nexus and prioritize institutional accountability to reflect gender equality in the UNICEF workplace</a:t>
              </a:r>
              <a:endParaRPr/>
            </a:p>
          </p:txBody>
        </p:sp>
        <p:sp>
          <p:nvSpPr>
            <p:cNvPr id="180" name="Google Shape;180;p8"/>
            <p:cNvSpPr txBox="1"/>
            <p:nvPr/>
          </p:nvSpPr>
          <p:spPr>
            <a:xfrm>
              <a:off x="7297591" y="2080999"/>
              <a:ext cx="1645919" cy="2000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b="1" i="0" lang="en-US" sz="13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GAP 3: 2022-2025</a:t>
              </a:r>
              <a:endParaRPr b="0" i="0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1" name="Google Shape;181;p8"/>
          <p:cNvSpPr/>
          <p:nvPr/>
        </p:nvSpPr>
        <p:spPr>
          <a:xfrm>
            <a:off x="1005810" y="-4621997"/>
            <a:ext cx="1789339" cy="3555347"/>
          </a:xfrm>
          <a:prstGeom prst="rect">
            <a:avLst/>
          </a:prstGeom>
          <a:solidFill>
            <a:srgbClr val="374DA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8"/>
          <p:cNvSpPr/>
          <p:nvPr/>
        </p:nvSpPr>
        <p:spPr>
          <a:xfrm>
            <a:off x="2869114" y="-4621997"/>
            <a:ext cx="2350065" cy="1511081"/>
          </a:xfrm>
          <a:prstGeom prst="rect">
            <a:avLst/>
          </a:prstGeom>
          <a:solidFill>
            <a:srgbClr val="6A1E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"/>
          <p:cNvSpPr/>
          <p:nvPr/>
        </p:nvSpPr>
        <p:spPr>
          <a:xfrm>
            <a:off x="2869114" y="-2693093"/>
            <a:ext cx="2350065" cy="1618012"/>
          </a:xfrm>
          <a:prstGeom prst="rect">
            <a:avLst/>
          </a:prstGeom>
          <a:solidFill>
            <a:srgbClr val="961A4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8"/>
          <p:cNvSpPr/>
          <p:nvPr/>
        </p:nvSpPr>
        <p:spPr>
          <a:xfrm>
            <a:off x="5261441" y="-4621997"/>
            <a:ext cx="1900840" cy="3546916"/>
          </a:xfrm>
          <a:prstGeom prst="rect">
            <a:avLst/>
          </a:prstGeom>
          <a:solidFill>
            <a:srgbClr val="09356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8"/>
          <p:cNvPicPr preferRelativeResize="0"/>
          <p:nvPr/>
        </p:nvPicPr>
        <p:blipFill rotWithShape="1">
          <a:blip r:embed="rId3">
            <a:alphaModFix/>
          </a:blip>
          <a:srcRect b="0" l="0" r="0" t="-4730"/>
          <a:stretch/>
        </p:blipFill>
        <p:spPr>
          <a:xfrm>
            <a:off x="2138864" y="1083622"/>
            <a:ext cx="656286" cy="647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46581" y="1098248"/>
            <a:ext cx="844062" cy="618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8"/>
          <p:cNvPicPr preferRelativeResize="0"/>
          <p:nvPr/>
        </p:nvPicPr>
        <p:blipFill rotWithShape="1">
          <a:blip r:embed="rId5">
            <a:alphaModFix/>
          </a:blip>
          <a:srcRect b="-1" l="0" r="0" t="0"/>
          <a:stretch/>
        </p:blipFill>
        <p:spPr>
          <a:xfrm>
            <a:off x="6237751" y="1107233"/>
            <a:ext cx="787791" cy="605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8"/>
          <p:cNvPicPr preferRelativeResize="0"/>
          <p:nvPr/>
        </p:nvPicPr>
        <p:blipFill rotWithShape="1">
          <a:blip r:embed="rId6">
            <a:alphaModFix/>
          </a:blip>
          <a:srcRect b="-18938" l="0" r="0" t="-11448"/>
          <a:stretch/>
        </p:blipFill>
        <p:spPr>
          <a:xfrm>
            <a:off x="8335049" y="1039457"/>
            <a:ext cx="787791" cy="806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8"/>
          <p:cNvPicPr preferRelativeResize="0"/>
          <p:nvPr/>
        </p:nvPicPr>
        <p:blipFill rotWithShape="1">
          <a:blip r:embed="rId7">
            <a:alphaModFix/>
          </a:blip>
          <a:srcRect b="0" l="0" r="0" t="-15685"/>
          <a:stretch/>
        </p:blipFill>
        <p:spPr>
          <a:xfrm>
            <a:off x="10432347" y="1031380"/>
            <a:ext cx="697589" cy="715513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8"/>
          <p:cNvSpPr/>
          <p:nvPr/>
        </p:nvSpPr>
        <p:spPr>
          <a:xfrm>
            <a:off x="1071657" y="2900562"/>
            <a:ext cx="10722928" cy="235770"/>
          </a:xfrm>
          <a:prstGeom prst="roundRect">
            <a:avLst>
              <a:gd fmla="val 16667" name="adj"/>
            </a:avLst>
          </a:prstGeom>
          <a:solidFill>
            <a:srgbClr val="CC00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Gender-responsive workplaces and institutional accountability</a:t>
            </a:r>
            <a:endParaRPr/>
          </a:p>
        </p:txBody>
      </p:sp>
      <p:cxnSp>
        <p:nvCxnSpPr>
          <p:cNvPr id="191" name="Google Shape;191;p8"/>
          <p:cNvCxnSpPr/>
          <p:nvPr/>
        </p:nvCxnSpPr>
        <p:spPr>
          <a:xfrm rot="10800000">
            <a:off x="3511968" y="3215287"/>
            <a:ext cx="0" cy="2653087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8"/>
          <p:cNvCxnSpPr/>
          <p:nvPr/>
        </p:nvCxnSpPr>
        <p:spPr>
          <a:xfrm rot="10800000">
            <a:off x="5725081" y="3215287"/>
            <a:ext cx="0" cy="2653087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8"/>
          <p:cNvCxnSpPr/>
          <p:nvPr/>
        </p:nvCxnSpPr>
        <p:spPr>
          <a:xfrm rot="10800000">
            <a:off x="8064089" y="3215287"/>
            <a:ext cx="0" cy="2653087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8"/>
          <p:cNvCxnSpPr/>
          <p:nvPr/>
        </p:nvCxnSpPr>
        <p:spPr>
          <a:xfrm rot="10800000">
            <a:off x="9977708" y="3215288"/>
            <a:ext cx="0" cy="1183997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8"/>
          <p:cNvCxnSpPr/>
          <p:nvPr/>
        </p:nvCxnSpPr>
        <p:spPr>
          <a:xfrm rot="10800000">
            <a:off x="3511968" y="1451803"/>
            <a:ext cx="0" cy="771211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8"/>
          <p:cNvCxnSpPr/>
          <p:nvPr/>
        </p:nvCxnSpPr>
        <p:spPr>
          <a:xfrm rot="10800000">
            <a:off x="5725081" y="1451803"/>
            <a:ext cx="0" cy="771211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8"/>
          <p:cNvCxnSpPr/>
          <p:nvPr/>
        </p:nvCxnSpPr>
        <p:spPr>
          <a:xfrm rot="10800000">
            <a:off x="8064089" y="1451803"/>
            <a:ext cx="0" cy="771211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8" name="Google Shape;198;p8"/>
          <p:cNvCxnSpPr/>
          <p:nvPr/>
        </p:nvCxnSpPr>
        <p:spPr>
          <a:xfrm rot="10800000">
            <a:off x="9968480" y="1488747"/>
            <a:ext cx="0" cy="714321"/>
          </a:xfrm>
          <a:prstGeom prst="straightConnector1">
            <a:avLst/>
          </a:prstGeom>
          <a:noFill/>
          <a:ln cap="flat" cmpd="sng" w="9525">
            <a:solidFill>
              <a:srgbClr val="8DA9DB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199" name="Google Shape;199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372600" y="-4230"/>
            <a:ext cx="2819400" cy="571018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8"/>
          <p:cNvSpPr/>
          <p:nvPr/>
        </p:nvSpPr>
        <p:spPr>
          <a:xfrm>
            <a:off x="1824775" y="4165699"/>
            <a:ext cx="9112466" cy="648517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FFC20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Boys and men as allies for gender equality</a:t>
            </a:r>
            <a:endParaRPr/>
          </a:p>
        </p:txBody>
      </p:sp>
      <p:graphicFrame>
        <p:nvGraphicFramePr>
          <p:cNvPr id="201" name="Google Shape;201;p8"/>
          <p:cNvGraphicFramePr/>
          <p:nvPr/>
        </p:nvGraphicFramePr>
        <p:xfrm>
          <a:off x="397416" y="6422694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{3BEC136C-CF4D-4EB7-B8F6-CD289D359462}</a:tableStyleId>
              </a:tblPr>
              <a:tblGrid>
                <a:gridCol w="11376575"/>
              </a:tblGrid>
              <a:tr h="256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alibri"/>
                        <a:buNone/>
                      </a:pPr>
                      <a:fld id="{00000000-1234-1234-1234-123412341234}" type="slidenum">
                        <a:rPr b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‹#›</a:t>
                      </a:fld>
                      <a:r>
                        <a:rPr b="0"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  <a:r>
                        <a:rPr b="0" i="0" lang="en-US" sz="1200" u="none" cap="none" strike="noStrike">
                          <a:solidFill>
                            <a:schemeClr val="lt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 </a:t>
                      </a:r>
                      <a:r>
                        <a:rPr lang="en-US" sz="12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UNICEF Executive Board – Informal briefing –18 August 2021 – Item 5: GAP, 2022–2025</a:t>
                      </a:r>
                      <a:endParaRPr sz="12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2022-05-02T05:28:24Z</dcterms:created>
  <dc:creator>Muqaddisa Mehreen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iticalForLongTermRetention">
    <vt:lpwstr/>
  </property>
  <property fmtid="{D5CDD505-2E9C-101B-9397-08002B2CF9AE}" pid="3" name="OfficeDivision">
    <vt:lpwstr>3;#ROSA, Nepal-297R|1a973b0c-7b52-45ba-9fd8-d09535b0b132</vt:lpwstr>
  </property>
  <property fmtid="{D5CDD505-2E9C-101B-9397-08002B2CF9AE}" pid="4" name="Topic">
    <vt:lpwstr/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GeographicScope">
    <vt:lpwstr/>
  </property>
  <property fmtid="{D5CDD505-2E9C-101B-9397-08002B2CF9AE}" pid="8" name="ContentTypeId">
    <vt:lpwstr>0x0101009BA85F8052A6DA4FA3E31FF9F74C697000A5FAC78761C3E347B0904BDD62371CB0</vt:lpwstr>
  </property>
  <property fmtid="{D5CDD505-2E9C-101B-9397-08002B2CF9AE}" pid="9" name="DocumentType">
    <vt:lpwstr/>
  </property>
</Properties>
</file>